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Wx4+1GgrWzy9vviF2AmpcPPD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68625" y="697225"/>
            <a:ext cx="4673825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3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Citi Lead Wireframe Workflow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724989" y="710045"/>
            <a:ext cx="75438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Lead comes from Citi ad on KWLS listing -- TBD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107" y="2442575"/>
            <a:ext cx="3496117" cy="36232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7" name="Google Shape;207;p12"/>
          <p:cNvCxnSpPr/>
          <p:nvPr/>
        </p:nvCxnSpPr>
        <p:spPr>
          <a:xfrm rot="10800000">
            <a:off x="5861422" y="4683519"/>
            <a:ext cx="1526402" cy="59614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08" name="Google Shape;208;p12"/>
          <p:cNvCxnSpPr/>
          <p:nvPr/>
        </p:nvCxnSpPr>
        <p:spPr>
          <a:xfrm>
            <a:off x="4793781" y="1988307"/>
            <a:ext cx="0" cy="122842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41529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7.   Lead Workflow</a:t>
            </a:r>
            <a:endParaRPr sz="3200"/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5736" y="2413534"/>
            <a:ext cx="678656" cy="885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13"/>
          <p:cNvCxnSpPr>
            <a:stCxn id="216" idx="3"/>
            <a:endCxn id="217" idx="1"/>
          </p:cNvCxnSpPr>
          <p:nvPr/>
        </p:nvCxnSpPr>
        <p:spPr>
          <a:xfrm flipH="1" rot="10800000">
            <a:off x="2642232" y="2870810"/>
            <a:ext cx="332100" cy="45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770" y="4307861"/>
            <a:ext cx="817673" cy="1177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13"/>
          <p:cNvCxnSpPr>
            <a:stCxn id="217" idx="2"/>
            <a:endCxn id="218" idx="1"/>
          </p:cNvCxnSpPr>
          <p:nvPr/>
        </p:nvCxnSpPr>
        <p:spPr>
          <a:xfrm>
            <a:off x="3991029" y="3866897"/>
            <a:ext cx="1016700" cy="10296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20" name="Google Shape;220;p13"/>
          <p:cNvCxnSpPr>
            <a:stCxn id="214" idx="3"/>
          </p:cNvCxnSpPr>
          <p:nvPr/>
        </p:nvCxnSpPr>
        <p:spPr>
          <a:xfrm flipH="1" rot="10800000">
            <a:off x="6324392" y="2847447"/>
            <a:ext cx="411000" cy="9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21" name="Google Shape;221;p13"/>
          <p:cNvSpPr txBox="1"/>
          <p:nvPr/>
        </p:nvSpPr>
        <p:spPr>
          <a:xfrm>
            <a:off x="5573288" y="2044201"/>
            <a:ext cx="823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KWRI API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667" y="1690688"/>
            <a:ext cx="1858565" cy="236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74287" y="1874452"/>
            <a:ext cx="2033483" cy="1992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 txBox="1"/>
          <p:nvPr/>
        </p:nvSpPr>
        <p:spPr>
          <a:xfrm>
            <a:off x="6766003" y="2044201"/>
            <a:ext cx="689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13"/>
          <p:cNvCxnSpPr>
            <a:stCxn id="217" idx="3"/>
            <a:endCxn id="214" idx="1"/>
          </p:cNvCxnSpPr>
          <p:nvPr/>
        </p:nvCxnSpPr>
        <p:spPr>
          <a:xfrm flipH="1" rot="10800000">
            <a:off x="5007770" y="2856575"/>
            <a:ext cx="638100" cy="141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24" name="Google Shape;224;p13"/>
          <p:cNvCxnSpPr>
            <a:stCxn id="225" idx="2"/>
            <a:endCxn id="218" idx="3"/>
          </p:cNvCxnSpPr>
          <p:nvPr/>
        </p:nvCxnSpPr>
        <p:spPr>
          <a:xfrm flipH="1">
            <a:off x="5825452" y="3385105"/>
            <a:ext cx="1228800" cy="15114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225" name="Google Shape;225;p13"/>
          <p:cNvPicPr preferRelativeResize="0"/>
          <p:nvPr/>
        </p:nvPicPr>
        <p:blipFill rotWithShape="1">
          <a:blip r:embed="rId7">
            <a:alphaModFix/>
          </a:blip>
          <a:srcRect b="0" l="12753" r="15131" t="0"/>
          <a:stretch/>
        </p:blipFill>
        <p:spPr>
          <a:xfrm>
            <a:off x="6735389" y="2413534"/>
            <a:ext cx="637727" cy="9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3"/>
          <p:cNvSpPr txBox="1"/>
          <p:nvPr/>
        </p:nvSpPr>
        <p:spPr>
          <a:xfrm>
            <a:off x="5007770" y="3920222"/>
            <a:ext cx="8662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type="title"/>
          </p:nvPr>
        </p:nvSpPr>
        <p:spPr>
          <a:xfrm>
            <a:off x="41529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How: </a:t>
            </a:r>
            <a:r>
              <a:rPr lang="en-US"/>
              <a:t> Email Workflow</a:t>
            </a:r>
            <a:endParaRPr/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5599" y="2382797"/>
            <a:ext cx="678656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6798" y="3955585"/>
            <a:ext cx="774904" cy="9357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14"/>
          <p:cNvCxnSpPr>
            <a:endCxn id="233" idx="0"/>
          </p:cNvCxnSpPr>
          <p:nvPr/>
        </p:nvCxnSpPr>
        <p:spPr>
          <a:xfrm flipH="1" rot="-5400000">
            <a:off x="6727250" y="2818585"/>
            <a:ext cx="1222500" cy="1051500"/>
          </a:xfrm>
          <a:prstGeom prst="bentConnector2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35" name="Google Shape;235;p14"/>
          <p:cNvCxnSpPr/>
          <p:nvPr/>
        </p:nvCxnSpPr>
        <p:spPr>
          <a:xfrm flipH="1">
            <a:off x="3074325" y="2731900"/>
            <a:ext cx="3394200" cy="12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236" name="Google Shape;23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2505" y="-84492"/>
            <a:ext cx="2342033" cy="38063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3786" y="4006321"/>
            <a:ext cx="658891" cy="8829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14"/>
          <p:cNvCxnSpPr>
            <a:stCxn id="232" idx="2"/>
            <a:endCxn id="237" idx="0"/>
          </p:cNvCxnSpPr>
          <p:nvPr/>
        </p:nvCxnSpPr>
        <p:spPr>
          <a:xfrm flipH="1">
            <a:off x="2733127" y="3268622"/>
            <a:ext cx="1800" cy="7377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39" name="Google Shape;239;p14"/>
          <p:cNvSpPr txBox="1"/>
          <p:nvPr/>
        </p:nvSpPr>
        <p:spPr>
          <a:xfrm>
            <a:off x="1846705" y="2743837"/>
            <a:ext cx="689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Broker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p14"/>
          <p:cNvCxnSpPr/>
          <p:nvPr/>
        </p:nvCxnSpPr>
        <p:spPr>
          <a:xfrm flipH="1" rot="10800000">
            <a:off x="3062677" y="4178531"/>
            <a:ext cx="4414121" cy="2436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41" name="Google Shape;241;p14"/>
          <p:cNvCxnSpPr/>
          <p:nvPr/>
        </p:nvCxnSpPr>
        <p:spPr>
          <a:xfrm flipH="1">
            <a:off x="6043613" y="4889301"/>
            <a:ext cx="1820637" cy="1487006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42" name="Google Shape;242;p14"/>
          <p:cNvSpPr txBox="1"/>
          <p:nvPr/>
        </p:nvSpPr>
        <p:spPr>
          <a:xfrm>
            <a:off x="1850956" y="4197401"/>
            <a:ext cx="689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4470805" y="4137147"/>
            <a:ext cx="2006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Preapproval Status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1126671" y="3268621"/>
            <a:ext cx="120015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from contact form sent to Agent from Market Center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3883019" y="4345763"/>
            <a:ext cx="31709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clicks link in email to be linked to lead info in Citi’s SalesForce system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cotorsmproperties.com/wp-content/uploads/2013/04/homebuyer.jpg" id="246" name="Google Shape;24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0662" y="5451278"/>
            <a:ext cx="1378151" cy="133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 rot="-1956466">
            <a:off x="6293909" y="5332866"/>
            <a:ext cx="10799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– approval to client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p14"/>
          <p:cNvCxnSpPr/>
          <p:nvPr/>
        </p:nvCxnSpPr>
        <p:spPr>
          <a:xfrm flipH="1">
            <a:off x="3062675" y="4743124"/>
            <a:ext cx="4414122" cy="289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49" name="Google Shape;249;p14"/>
          <p:cNvSpPr txBox="1"/>
          <p:nvPr/>
        </p:nvSpPr>
        <p:spPr>
          <a:xfrm>
            <a:off x="4470805" y="4766191"/>
            <a:ext cx="182471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 – approval status milestones to agent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14"/>
          <p:cNvCxnSpPr/>
          <p:nvPr/>
        </p:nvCxnSpPr>
        <p:spPr>
          <a:xfrm>
            <a:off x="2734927" y="4891317"/>
            <a:ext cx="1845734" cy="148499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51" name="Google Shape;251;p14"/>
          <p:cNvSpPr txBox="1"/>
          <p:nvPr/>
        </p:nvSpPr>
        <p:spPr>
          <a:xfrm rot="1957633">
            <a:off x="2957314" y="5471320"/>
            <a:ext cx="9509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Touches to client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Where:  </a:t>
            </a:r>
            <a:r>
              <a:rPr lang="en-US"/>
              <a:t>kw.com (KWLS Listing Pages)</a:t>
            </a:r>
            <a:endParaRPr/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940" y="1498271"/>
            <a:ext cx="3418284" cy="456756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58" name="Google Shape;258;p16"/>
          <p:cNvCxnSpPr/>
          <p:nvPr/>
        </p:nvCxnSpPr>
        <p:spPr>
          <a:xfrm rot="10800000">
            <a:off x="5861422" y="4683519"/>
            <a:ext cx="1526402" cy="59614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59" name="Google Shape;259;p16"/>
          <p:cNvCxnSpPr/>
          <p:nvPr/>
        </p:nvCxnSpPr>
        <p:spPr>
          <a:xfrm>
            <a:off x="4277082" y="1236746"/>
            <a:ext cx="114301" cy="130023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 txBox="1"/>
          <p:nvPr>
            <p:ph type="title"/>
          </p:nvPr>
        </p:nvSpPr>
        <p:spPr>
          <a:xfrm>
            <a:off x="41529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How: </a:t>
            </a:r>
            <a:r>
              <a:rPr lang="en-US"/>
              <a:t> Lead Workflow</a:t>
            </a:r>
            <a:endParaRPr/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405" y="2363932"/>
            <a:ext cx="678656" cy="885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17"/>
          <p:cNvCxnSpPr>
            <a:stCxn id="267" idx="3"/>
            <a:endCxn id="268" idx="1"/>
          </p:cNvCxnSpPr>
          <p:nvPr/>
        </p:nvCxnSpPr>
        <p:spPr>
          <a:xfrm flipH="1" rot="10800000">
            <a:off x="1949900" y="2821208"/>
            <a:ext cx="332100" cy="45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5439" y="4258259"/>
            <a:ext cx="817673" cy="1177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7"/>
          <p:cNvCxnSpPr>
            <a:stCxn id="268" idx="2"/>
            <a:endCxn id="269" idx="1"/>
          </p:cNvCxnSpPr>
          <p:nvPr/>
        </p:nvCxnSpPr>
        <p:spPr>
          <a:xfrm>
            <a:off x="3298698" y="3817295"/>
            <a:ext cx="1016700" cy="10296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71" name="Google Shape;271;p17"/>
          <p:cNvCxnSpPr>
            <a:stCxn id="265" idx="3"/>
          </p:cNvCxnSpPr>
          <p:nvPr/>
        </p:nvCxnSpPr>
        <p:spPr>
          <a:xfrm flipH="1" rot="10800000">
            <a:off x="5632061" y="2797845"/>
            <a:ext cx="411000" cy="9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272" name="Google Shape;272;p17"/>
          <p:cNvSpPr txBox="1"/>
          <p:nvPr/>
        </p:nvSpPr>
        <p:spPr>
          <a:xfrm>
            <a:off x="4880957" y="1994599"/>
            <a:ext cx="823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KWRI API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35" y="1641086"/>
            <a:ext cx="1858565" cy="236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1956" y="1824850"/>
            <a:ext cx="2033483" cy="199244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6073672" y="1994599"/>
            <a:ext cx="689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p17"/>
          <p:cNvCxnSpPr>
            <a:stCxn id="268" idx="3"/>
            <a:endCxn id="265" idx="1"/>
          </p:cNvCxnSpPr>
          <p:nvPr/>
        </p:nvCxnSpPr>
        <p:spPr>
          <a:xfrm flipH="1" rot="10800000">
            <a:off x="4315439" y="2806973"/>
            <a:ext cx="638100" cy="141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275" name="Google Shape;275;p17"/>
          <p:cNvCxnSpPr>
            <a:stCxn id="276" idx="2"/>
            <a:endCxn id="269" idx="3"/>
          </p:cNvCxnSpPr>
          <p:nvPr/>
        </p:nvCxnSpPr>
        <p:spPr>
          <a:xfrm flipH="1">
            <a:off x="5133122" y="3335503"/>
            <a:ext cx="1228800" cy="15114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276" name="Google Shape;276;p17"/>
          <p:cNvPicPr preferRelativeResize="0"/>
          <p:nvPr/>
        </p:nvPicPr>
        <p:blipFill rotWithShape="1">
          <a:blip r:embed="rId7">
            <a:alphaModFix/>
          </a:blip>
          <a:srcRect b="0" l="12753" r="15131" t="0"/>
          <a:stretch/>
        </p:blipFill>
        <p:spPr>
          <a:xfrm>
            <a:off x="6043058" y="2363932"/>
            <a:ext cx="637727" cy="9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4315439" y="3870620"/>
            <a:ext cx="8662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542499" y="564044"/>
            <a:ext cx="810677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generates own lead and provides to Citi for pre-approval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Insert API (work around)</a:t>
            </a:r>
            <a:endParaRPr/>
          </a:p>
          <a:p>
            <a:pPr indent="-2413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receives pre-approval lead from non-listing page to route </a:t>
            </a: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directly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an agent (lead does not have a Realtor)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Insert API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 Website Leads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(non-listing pages) 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Widget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Form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Website Leads –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(non-listing pages) 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Widget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would have to develop a process for linking the lead to the agent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form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comes from Citi ad on  Non-KW IDX listings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TBD </a:t>
            </a:r>
            <a:endParaRPr b="0" i="1" sz="1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comes from Citi ad on KW IDX listings –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b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1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 startAt="4"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comes from Citi ad on KWLS listing - </a:t>
            </a:r>
            <a:r>
              <a:rPr b="0" i="1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TBD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>
            <p:ph idx="1" type="subTitle"/>
          </p:nvPr>
        </p:nvSpPr>
        <p:spPr>
          <a:xfrm>
            <a:off x="1850572" y="240529"/>
            <a:ext cx="4648200" cy="769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Lead Origination and Transmission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/>
          <p:nvPr/>
        </p:nvSpPr>
        <p:spPr>
          <a:xfrm>
            <a:off x="684113" y="768762"/>
            <a:ext cx="768095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generates own lead and provides to Citi for pre-approval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 manually emails lead information to Citi’s Premiere Lending Desk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communicates back the status to agent via Lead Insert API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KW development of process (work around) to re-route update as an email to the agent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time: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capabilities – Agent to email PLD, Citi email agent back directly (no KW development)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not show as a Citi lead source in performance metrics</a:t>
            </a:r>
            <a:endParaRPr/>
          </a:p>
          <a:p>
            <a:pPr indent="-2413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Google Shape;96;p3"/>
          <p:cNvCxnSpPr>
            <a:endCxn id="97" idx="1"/>
          </p:cNvCxnSpPr>
          <p:nvPr/>
        </p:nvCxnSpPr>
        <p:spPr>
          <a:xfrm>
            <a:off x="2460703" y="4928784"/>
            <a:ext cx="625200" cy="72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2025" y="5348503"/>
            <a:ext cx="817673" cy="1177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3"/>
          <p:cNvCxnSpPr/>
          <p:nvPr/>
        </p:nvCxnSpPr>
        <p:spPr>
          <a:xfrm>
            <a:off x="4133259" y="5937227"/>
            <a:ext cx="1348766" cy="394014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00" name="Google Shape;100;p3"/>
          <p:cNvCxnSpPr/>
          <p:nvPr/>
        </p:nvCxnSpPr>
        <p:spPr>
          <a:xfrm flipH="1" rot="10800000">
            <a:off x="6437651" y="4884029"/>
            <a:ext cx="410997" cy="9082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01" name="Google Shape;101;p3"/>
          <p:cNvSpPr txBox="1"/>
          <p:nvPr/>
        </p:nvSpPr>
        <p:spPr>
          <a:xfrm>
            <a:off x="5850514" y="4659894"/>
            <a:ext cx="823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903" y="3939761"/>
            <a:ext cx="2033483" cy="19924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772556" y="4080866"/>
            <a:ext cx="8236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Google Shape;103;p3"/>
          <p:cNvCxnSpPr>
            <a:stCxn id="97" idx="3"/>
          </p:cNvCxnSpPr>
          <p:nvPr/>
        </p:nvCxnSpPr>
        <p:spPr>
          <a:xfrm flipH="1" rot="10800000">
            <a:off x="5119386" y="4921884"/>
            <a:ext cx="638100" cy="141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12753" r="15131" t="0"/>
          <a:stretch/>
        </p:blipFill>
        <p:spPr>
          <a:xfrm>
            <a:off x="1649187" y="4450199"/>
            <a:ext cx="730482" cy="9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6378861" y="6126915"/>
            <a:ext cx="1159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 b="0" l="12753" r="15131" t="0"/>
          <a:stretch/>
        </p:blipFill>
        <p:spPr>
          <a:xfrm>
            <a:off x="6900255" y="4450199"/>
            <a:ext cx="700695" cy="9715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"/>
          <p:cNvCxnSpPr>
            <a:stCxn id="106" idx="2"/>
          </p:cNvCxnSpPr>
          <p:nvPr/>
        </p:nvCxnSpPr>
        <p:spPr>
          <a:xfrm flipH="1">
            <a:off x="6437602" y="5421770"/>
            <a:ext cx="813000" cy="705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723378" y="620612"/>
            <a:ext cx="795525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 startAt="2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receives pre-approval lead from non-listing page (lead does not have a Realtor)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wants to send lead directly to opted in agents in Market Centers who have an MSA via lead insert API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agents opt-in to receive leads?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Citi determine which agent receives lead?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lead is in a location where no MSA exists?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show as a Citi lead source in performance metrics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to launch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Citi with agent data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API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arenR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will need to add “Do you currently have a Realtor?  If not, would you like us to have one contact you” language.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7056" y="5316398"/>
            <a:ext cx="884154" cy="11540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4"/>
          <p:cNvCxnSpPr/>
          <p:nvPr/>
        </p:nvCxnSpPr>
        <p:spPr>
          <a:xfrm flipH="1" rot="10800000">
            <a:off x="2037458" y="5948147"/>
            <a:ext cx="803272" cy="12792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15" name="Google Shape;115;p4"/>
          <p:cNvCxnSpPr>
            <a:stCxn id="113" idx="3"/>
          </p:cNvCxnSpPr>
          <p:nvPr/>
        </p:nvCxnSpPr>
        <p:spPr>
          <a:xfrm>
            <a:off x="6241210" y="5893425"/>
            <a:ext cx="788100" cy="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16" name="Google Shape;116;p4"/>
          <p:cNvSpPr txBox="1"/>
          <p:nvPr/>
        </p:nvSpPr>
        <p:spPr>
          <a:xfrm>
            <a:off x="5284608" y="4947065"/>
            <a:ext cx="1230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KWRI API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745" y="5120668"/>
            <a:ext cx="1689046" cy="16549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4"/>
          <p:cNvCxnSpPr/>
          <p:nvPr/>
        </p:nvCxnSpPr>
        <p:spPr>
          <a:xfrm flipH="1" rot="10800000">
            <a:off x="4604791" y="5926711"/>
            <a:ext cx="752265" cy="21436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19" name="Google Shape;119;p4"/>
          <p:cNvSpPr txBox="1"/>
          <p:nvPr/>
        </p:nvSpPr>
        <p:spPr>
          <a:xfrm>
            <a:off x="723378" y="5763481"/>
            <a:ext cx="1190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12753" r="15131" t="0"/>
          <a:stretch/>
        </p:blipFill>
        <p:spPr>
          <a:xfrm>
            <a:off x="7136043" y="5297209"/>
            <a:ext cx="724383" cy="110359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6817180" y="225468"/>
            <a:ext cx="171304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Insert API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078140" y="4927877"/>
            <a:ext cx="840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ctrTitle"/>
          </p:nvPr>
        </p:nvSpPr>
        <p:spPr>
          <a:xfrm>
            <a:off x="541750" y="759109"/>
            <a:ext cx="8373649" cy="581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800"/>
              <a:t>3. Market Center Website Leads – </a:t>
            </a:r>
            <a:r>
              <a:rPr i="1" lang="en-US" sz="2800"/>
              <a:t>(non-listing pages)</a:t>
            </a:r>
            <a:endParaRPr i="1" sz="2800"/>
          </a:p>
        </p:txBody>
      </p:sp>
      <p:sp>
        <p:nvSpPr>
          <p:cNvPr id="128" name="Google Shape;128;p5"/>
          <p:cNvSpPr txBox="1"/>
          <p:nvPr>
            <p:ph idx="1" type="subTitle"/>
          </p:nvPr>
        </p:nvSpPr>
        <p:spPr>
          <a:xfrm>
            <a:off x="634391" y="1732702"/>
            <a:ext cx="4558095" cy="4693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All Market Centers will be opted out by default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US" sz="1600"/>
              <a:t>Two lead generating actions: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UcParenR"/>
            </a:pPr>
            <a:r>
              <a:rPr lang="en-US" sz="1600"/>
              <a:t>Get pre-approved/current rates widget </a:t>
            </a:r>
            <a:endParaRPr sz="1600"/>
          </a:p>
          <a:p>
            <a:pPr indent="-400050" lvl="2" marL="1314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romanLcPeriod"/>
            </a:pPr>
            <a:r>
              <a:rPr lang="en-US" sz="1600"/>
              <a:t>Citi widget will be ready in Q4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UcParenR"/>
            </a:pPr>
            <a:r>
              <a:rPr lang="en-US" sz="1600"/>
              <a:t>KW MC contact forms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/>
              <a:t>Market Centers will be able to opt-in lead sharing with Citi from contact forms here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/>
              <a:t>Lead will not go through Lead Insert API if it goes directly to Team Leader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/>
              <a:t>Do not have a solution for connecting Citi to Agent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/>
              <a:t>Requires KW development of adding Widget and Citi info to contact forms on MC Website Admin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lphaUcParenR"/>
            </a:pPr>
            <a:r>
              <a:rPr lang="en-US" sz="1600"/>
              <a:t>Development time: </a:t>
            </a:r>
            <a:r>
              <a:rPr lang="en-US" sz="1600">
                <a:solidFill>
                  <a:srgbClr val="FF0000"/>
                </a:solidFill>
              </a:rPr>
              <a:t>_________</a:t>
            </a:r>
            <a:endParaRPr/>
          </a:p>
          <a:p>
            <a:pPr indent="-2413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41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/>
          </a:p>
          <a:p>
            <a:pPr indent="-2413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/>
          </a:p>
        </p:txBody>
      </p:sp>
      <p:sp>
        <p:nvSpPr>
          <p:cNvPr id="129" name="Google Shape;129;p5"/>
          <p:cNvSpPr txBox="1"/>
          <p:nvPr/>
        </p:nvSpPr>
        <p:spPr>
          <a:xfrm>
            <a:off x="328025" y="3817263"/>
            <a:ext cx="367865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774" y="1705313"/>
            <a:ext cx="3656803" cy="4223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5"/>
          <p:cNvCxnSpPr/>
          <p:nvPr/>
        </p:nvCxnSpPr>
        <p:spPr>
          <a:xfrm>
            <a:off x="4588329" y="3690257"/>
            <a:ext cx="1690837" cy="1803151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/>
          <p:nvPr/>
        </p:nvSpPr>
        <p:spPr>
          <a:xfrm>
            <a:off x="638828" y="768762"/>
            <a:ext cx="801352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MC Website leads go directly to the Team Leader for distribution –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(non-listing pages)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A)  Get pre-approved/current rates widget 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Citi widget will be ready in Q4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will not go through Lead Insert API if it goes directly to Team Leader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have a solution for connecting Citi to Agent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KW development of adding Widget and Citi info to contact forms on MC Website Admin 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time: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/>
          </a:p>
          <a:p>
            <a:pPr indent="-2413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5234" y="4436780"/>
            <a:ext cx="678656" cy="885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6"/>
          <p:cNvCxnSpPr>
            <a:endCxn id="139" idx="1"/>
          </p:cNvCxnSpPr>
          <p:nvPr/>
        </p:nvCxnSpPr>
        <p:spPr>
          <a:xfrm flipH="1" rot="10800000">
            <a:off x="2188963" y="4879694"/>
            <a:ext cx="332100" cy="45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3355" y="5540882"/>
            <a:ext cx="817673" cy="1177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6"/>
          <p:cNvCxnSpPr>
            <a:stCxn id="139" idx="2"/>
          </p:cNvCxnSpPr>
          <p:nvPr/>
        </p:nvCxnSpPr>
        <p:spPr>
          <a:xfrm>
            <a:off x="3537805" y="5875916"/>
            <a:ext cx="2245500" cy="429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2" name="Google Shape;142;p6"/>
          <p:cNvCxnSpPr>
            <a:stCxn id="137" idx="3"/>
          </p:cNvCxnSpPr>
          <p:nvPr/>
        </p:nvCxnSpPr>
        <p:spPr>
          <a:xfrm flipH="1" rot="10800000">
            <a:off x="5833890" y="4870693"/>
            <a:ext cx="624300" cy="9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43" name="Google Shape;143;p6"/>
          <p:cNvSpPr txBox="1"/>
          <p:nvPr/>
        </p:nvSpPr>
        <p:spPr>
          <a:xfrm>
            <a:off x="4854889" y="4000368"/>
            <a:ext cx="14272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Leader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21063" y="3883471"/>
            <a:ext cx="2033483" cy="1992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/>
          <p:nvPr/>
        </p:nvSpPr>
        <p:spPr>
          <a:xfrm>
            <a:off x="6312779" y="3883470"/>
            <a:ext cx="871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6"/>
          <p:cNvCxnSpPr>
            <a:stCxn id="139" idx="3"/>
            <a:endCxn id="137" idx="1"/>
          </p:cNvCxnSpPr>
          <p:nvPr/>
        </p:nvCxnSpPr>
        <p:spPr>
          <a:xfrm>
            <a:off x="4554546" y="4879694"/>
            <a:ext cx="600600" cy="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46" name="Google Shape;146;p6"/>
          <p:cNvCxnSpPr>
            <a:stCxn id="147" idx="2"/>
          </p:cNvCxnSpPr>
          <p:nvPr/>
        </p:nvCxnSpPr>
        <p:spPr>
          <a:xfrm flipH="1">
            <a:off x="6368176" y="5224373"/>
            <a:ext cx="408900" cy="4764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47" name="Google Shape;147;p6"/>
          <p:cNvPicPr preferRelativeResize="0"/>
          <p:nvPr/>
        </p:nvPicPr>
        <p:blipFill rotWithShape="1">
          <a:blip r:embed="rId6">
            <a:alphaModFix/>
          </a:blip>
          <a:srcRect b="0" l="12753" r="15131" t="0"/>
          <a:stretch/>
        </p:blipFill>
        <p:spPr>
          <a:xfrm>
            <a:off x="6458212" y="4252802"/>
            <a:ext cx="637727" cy="9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6601029" y="5757606"/>
            <a:ext cx="13673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1195135" y="4593280"/>
            <a:ext cx="10765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 Website Widget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546913" y="4713465"/>
            <a:ext cx="648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646858" y="768763"/>
            <a:ext cx="801352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MC Website leads go directly to the Team Leader for distribution –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(non-listing pages)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B)  KW MC contact forms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will not go through Lead Insert API if it goes directly to Team Leader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have a solution for connecting Citi to Agent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KW development of adding Widget and Citi info to contact forms on MC Website Admin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time: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/>
          </a:p>
          <a:p>
            <a:pPr indent="-2413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330" y="3627192"/>
            <a:ext cx="678656" cy="885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7"/>
          <p:cNvCxnSpPr/>
          <p:nvPr/>
        </p:nvCxnSpPr>
        <p:spPr>
          <a:xfrm flipH="1" rot="10800000">
            <a:off x="2189007" y="4552222"/>
            <a:ext cx="332056" cy="4636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9821" y="4713578"/>
            <a:ext cx="817673" cy="1177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7"/>
          <p:cNvCxnSpPr>
            <a:endCxn id="158" idx="1"/>
          </p:cNvCxnSpPr>
          <p:nvPr/>
        </p:nvCxnSpPr>
        <p:spPr>
          <a:xfrm flipH="1" rot="10800000">
            <a:off x="7000621" y="5302303"/>
            <a:ext cx="1159200" cy="3693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0" name="Google Shape;160;p7"/>
          <p:cNvCxnSpPr>
            <a:stCxn id="156" idx="3"/>
          </p:cNvCxnSpPr>
          <p:nvPr/>
        </p:nvCxnSpPr>
        <p:spPr>
          <a:xfrm flipH="1" rot="10800000">
            <a:off x="6161986" y="4061105"/>
            <a:ext cx="411000" cy="9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61" name="Google Shape;161;p7"/>
          <p:cNvSpPr txBox="1"/>
          <p:nvPr/>
        </p:nvSpPr>
        <p:spPr>
          <a:xfrm>
            <a:off x="5483330" y="2985357"/>
            <a:ext cx="10739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Leader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7302423" y="8912071"/>
            <a:ext cx="689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7"/>
          <p:cNvCxnSpPr>
            <a:endCxn id="156" idx="1"/>
          </p:cNvCxnSpPr>
          <p:nvPr/>
        </p:nvCxnSpPr>
        <p:spPr>
          <a:xfrm flipH="1" rot="10800000">
            <a:off x="4653530" y="4070105"/>
            <a:ext cx="829800" cy="7350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64" name="Google Shape;164;p7"/>
          <p:cNvCxnSpPr>
            <a:stCxn id="165" idx="3"/>
            <a:endCxn id="158" idx="0"/>
          </p:cNvCxnSpPr>
          <p:nvPr/>
        </p:nvCxnSpPr>
        <p:spPr>
          <a:xfrm>
            <a:off x="7210710" y="4061023"/>
            <a:ext cx="1357800" cy="6525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65" name="Google Shape;165;p7"/>
          <p:cNvPicPr preferRelativeResize="0"/>
          <p:nvPr/>
        </p:nvPicPr>
        <p:blipFill rotWithShape="1">
          <a:blip r:embed="rId5">
            <a:alphaModFix/>
          </a:blip>
          <a:srcRect b="0" l="12753" r="15131" t="0"/>
          <a:stretch/>
        </p:blipFill>
        <p:spPr>
          <a:xfrm>
            <a:off x="6572983" y="3575237"/>
            <a:ext cx="637727" cy="97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7769892" y="6015366"/>
            <a:ext cx="1207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1089764" y="4344247"/>
            <a:ext cx="11819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 Website Contact Form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385175" y="4344246"/>
            <a:ext cx="7797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21063" y="3530975"/>
            <a:ext cx="2132557" cy="254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3691243" y="3916922"/>
            <a:ext cx="10195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get pre-approved check box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7"/>
          <p:cNvCxnSpPr>
            <a:stCxn id="169" idx="3"/>
            <a:endCxn id="172" idx="1"/>
          </p:cNvCxnSpPr>
          <p:nvPr/>
        </p:nvCxnSpPr>
        <p:spPr>
          <a:xfrm>
            <a:off x="4653620" y="4805047"/>
            <a:ext cx="771300" cy="108930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72" name="Google Shape;17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4961" y="5127208"/>
            <a:ext cx="1566095" cy="1534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6572983" y="3193579"/>
            <a:ext cx="8401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563337" y="632042"/>
            <a:ext cx="80336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13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Agent Website Leads - Agent opts-in to Citi Get pre-approved or current rates widget on own website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non-listing pages)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7620" y="5519203"/>
            <a:ext cx="722946" cy="6839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8"/>
          <p:cNvCxnSpPr/>
          <p:nvPr/>
        </p:nvCxnSpPr>
        <p:spPr>
          <a:xfrm flipH="1" rot="10800000">
            <a:off x="2542419" y="5794656"/>
            <a:ext cx="803272" cy="12792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181" name="Google Shape;181;p8"/>
          <p:cNvCxnSpPr/>
          <p:nvPr/>
        </p:nvCxnSpPr>
        <p:spPr>
          <a:xfrm>
            <a:off x="6200566" y="5808144"/>
            <a:ext cx="715623" cy="0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82" name="Google Shape;182;p8"/>
          <p:cNvSpPr txBox="1"/>
          <p:nvPr/>
        </p:nvSpPr>
        <p:spPr>
          <a:xfrm>
            <a:off x="5400779" y="5211426"/>
            <a:ext cx="1026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KWRI API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6597" y="4971358"/>
            <a:ext cx="1410682" cy="1382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419093" y="1796556"/>
            <a:ext cx="8445475" cy="3299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KW development of adding Citi Widget on Agent Website Admin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widget will be ready in Q4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time: </a:t>
            </a:r>
            <a:r>
              <a:rPr b="0" i="0" lang="en-US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 b="0" i="0" sz="1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updates of pre-approval from Citi will go through Lead Insert API (work around)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KW development of process to re-route update as an email to the agent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time: </a:t>
            </a:r>
            <a:r>
              <a:rPr b="0" i="0" lang="en-US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/>
          </a:p>
          <a:p>
            <a:pPr indent="-2667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capabilities – Citi email agent back directly (no KW development)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will need to develop way of knowing which agent site lead came from – will use lead insert API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inserts new lead into API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this be considered a Citi lead? Would show Citi as lead source in performance metrics 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eriod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lead is already in Agent’s eEdge, system will choose work around (KW Development – see 2. Status updates)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capabilities – Citi email agent back directly (no KW development)</a:t>
            </a:r>
            <a:endParaRPr/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not show Citi as lead source in performance metrics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4.  	Steps to launch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API functionality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 Development of adding widget to admin</a:t>
            </a:r>
            <a:endParaRPr/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UcParenR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 widget development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8"/>
          <p:cNvCxnSpPr/>
          <p:nvPr/>
        </p:nvCxnSpPr>
        <p:spPr>
          <a:xfrm flipH="1" rot="10800000">
            <a:off x="4839654" y="5756261"/>
            <a:ext cx="637966" cy="14228"/>
          </a:xfrm>
          <a:prstGeom prst="straightConnector1">
            <a:avLst/>
          </a:prstGeom>
          <a:noFill/>
          <a:ln cap="flat" cmpd="sng" w="41275">
            <a:solidFill>
              <a:schemeClr val="dk1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186" name="Google Shape;186;p8"/>
          <p:cNvSpPr txBox="1"/>
          <p:nvPr/>
        </p:nvSpPr>
        <p:spPr>
          <a:xfrm>
            <a:off x="1143001" y="5332991"/>
            <a:ext cx="143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on agent site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 b="0" l="12753" r="15131" t="0"/>
          <a:stretch/>
        </p:blipFill>
        <p:spPr>
          <a:xfrm>
            <a:off x="7038122" y="5308871"/>
            <a:ext cx="518148" cy="7893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6821471" y="225468"/>
            <a:ext cx="170875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Insert API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9426633" y="410134"/>
            <a:ext cx="1978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9759142" y="779466"/>
            <a:ext cx="15544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6957612" y="5025214"/>
            <a:ext cx="6791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6722" y="1895829"/>
            <a:ext cx="4906736" cy="438788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97" name="Google Shape;197;p9"/>
          <p:cNvCxnSpPr/>
          <p:nvPr/>
        </p:nvCxnSpPr>
        <p:spPr>
          <a:xfrm rot="10800000">
            <a:off x="5206102" y="2915679"/>
            <a:ext cx="1526402" cy="596148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pic>
        <p:nvPicPr>
          <p:cNvPr id="198" name="Google Shape;1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9640" y="2707209"/>
            <a:ext cx="339566" cy="34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/>
          <p:nvPr/>
        </p:nvSpPr>
        <p:spPr>
          <a:xfrm>
            <a:off x="5969303" y="5826970"/>
            <a:ext cx="30633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**Exact verbiage and logo TBD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654611" y="622732"/>
            <a:ext cx="7609562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Agent Website Leads - Agent opts-in to Citi receiving lead info from contact forms on own website -- TBD</a:t>
            </a:r>
            <a:endParaRPr i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2013-08-07T18:49:42Z</dcterms:created>
  <dc:creator>Graham Cohen</dc:creator>
</cp:coreProperties>
</file>