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Helvetica Neu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382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B4F26E4-FDE5-4B26-847B-4C30761C2E9F}">
  <a:tblStyle styleId="{8B4F26E4-FDE5-4B26-847B-4C30761C2E9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38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font" Target="fonts/HelveticaNeue-bold.fntdata"/><Relationship Id="rId10" Type="http://schemas.openxmlformats.org/officeDocument/2006/relationships/font" Target="fonts/HelveticaNeue-regular.fntdata"/><Relationship Id="rId13" Type="http://schemas.openxmlformats.org/officeDocument/2006/relationships/font" Target="fonts/HelveticaNeue-boldItalic.fntdata"/><Relationship Id="rId12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60200" y="1124288"/>
            <a:ext cx="76125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Helvetica Neue"/>
              <a:buNone/>
              <a:defRPr b="1" sz="5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7200" y="3707750"/>
            <a:ext cx="8229600" cy="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descr="00_LOGO_White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460200" y="3392833"/>
            <a:ext cx="1828800" cy="45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CUSTOM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0" name="Google Shape;50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2882262" y="90660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1" name="Google Shape;51;p11"/>
          <p:cNvSpPr txBox="1"/>
          <p:nvPr>
            <p:ph idx="1" type="subTitle"/>
          </p:nvPr>
        </p:nvSpPr>
        <p:spPr>
          <a:xfrm>
            <a:off x="2617104" y="212640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52" name="Google Shape;52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5042154" y="90660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3" name="Google Shape;53;p11"/>
          <p:cNvSpPr txBox="1"/>
          <p:nvPr>
            <p:ph idx="2" type="subTitle"/>
          </p:nvPr>
        </p:nvSpPr>
        <p:spPr>
          <a:xfrm>
            <a:off x="4776996" y="212640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7202046" y="90660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5" name="Google Shape;55;p11"/>
          <p:cNvSpPr txBox="1"/>
          <p:nvPr>
            <p:ph idx="3" type="subTitle"/>
          </p:nvPr>
        </p:nvSpPr>
        <p:spPr>
          <a:xfrm>
            <a:off x="6936888" y="212640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56" name="Google Shape;56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2882262" y="281815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7" name="Google Shape;57;p11"/>
          <p:cNvSpPr txBox="1"/>
          <p:nvPr>
            <p:ph idx="4" type="subTitle"/>
          </p:nvPr>
        </p:nvSpPr>
        <p:spPr>
          <a:xfrm>
            <a:off x="2617213" y="403795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5042154" y="281815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/>
          <p:nvPr>
            <p:ph idx="5" type="subTitle"/>
          </p:nvPr>
        </p:nvSpPr>
        <p:spPr>
          <a:xfrm>
            <a:off x="4777048" y="403795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60" name="Google Shape;60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7202046" y="281815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1" name="Google Shape;61;p11"/>
          <p:cNvSpPr txBox="1"/>
          <p:nvPr>
            <p:ph idx="6" type="subTitle"/>
          </p:nvPr>
        </p:nvSpPr>
        <p:spPr>
          <a:xfrm>
            <a:off x="6936888" y="403795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62" name="Google Shape;62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722371" y="90660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3" name="Google Shape;63;p11"/>
          <p:cNvSpPr txBox="1"/>
          <p:nvPr>
            <p:ph idx="7" type="subTitle"/>
          </p:nvPr>
        </p:nvSpPr>
        <p:spPr>
          <a:xfrm>
            <a:off x="457213" y="212640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  <p:pic>
        <p:nvPicPr>
          <p:cNvPr id="64" name="Google Shape;64;p11"/>
          <p:cNvPicPr preferRelativeResize="0"/>
          <p:nvPr/>
        </p:nvPicPr>
        <p:blipFill rotWithShape="1">
          <a:blip r:embed="rId2">
            <a:alphaModFix/>
          </a:blip>
          <a:srcRect b="0" l="0" r="36600" t="0"/>
          <a:stretch/>
        </p:blipFill>
        <p:spPr>
          <a:xfrm>
            <a:off x="722371" y="2818150"/>
            <a:ext cx="1219800" cy="1219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5" name="Google Shape;65;p11"/>
          <p:cNvSpPr txBox="1"/>
          <p:nvPr>
            <p:ph idx="8" type="subTitle"/>
          </p:nvPr>
        </p:nvSpPr>
        <p:spPr>
          <a:xfrm>
            <a:off x="457200" y="4037952"/>
            <a:ext cx="1749900" cy="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2 Image - Right">
  <p:cSld name="CUSTOM_1_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2"/>
          <p:cNvPicPr preferRelativeResize="0"/>
          <p:nvPr/>
        </p:nvPicPr>
        <p:blipFill rotWithShape="1">
          <a:blip r:embed="rId2">
            <a:alphaModFix/>
          </a:blip>
          <a:srcRect b="0" l="21820" r="21825" t="0"/>
          <a:stretch/>
        </p:blipFill>
        <p:spPr>
          <a:xfrm>
            <a:off x="4572000" y="0"/>
            <a:ext cx="45719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2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914400"/>
            <a:ext cx="38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>
            <a:off x="457200" y="2159850"/>
            <a:ext cx="38826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2"/>
          <p:cNvSpPr txBox="1"/>
          <p:nvPr>
            <p:ph idx="2"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2 Image - Left">
  <p:cSld name="CUSTOM_1_2_2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3"/>
          <p:cNvPicPr preferRelativeResize="0"/>
          <p:nvPr/>
        </p:nvPicPr>
        <p:blipFill rotWithShape="1">
          <a:blip r:embed="rId2">
            <a:alphaModFix/>
          </a:blip>
          <a:srcRect b="0" l="21820" r="21825" t="0"/>
          <a:stretch/>
        </p:blipFill>
        <p:spPr>
          <a:xfrm>
            <a:off x="0" y="0"/>
            <a:ext cx="45719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>
            <p:ph type="title"/>
          </p:nvPr>
        </p:nvSpPr>
        <p:spPr>
          <a:xfrm>
            <a:off x="4804200" y="457200"/>
            <a:ext cx="3882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2" type="title"/>
          </p:nvPr>
        </p:nvSpPr>
        <p:spPr>
          <a:xfrm>
            <a:off x="4804200" y="914400"/>
            <a:ext cx="38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" type="body"/>
          </p:nvPr>
        </p:nvSpPr>
        <p:spPr>
          <a:xfrm>
            <a:off x="4804200" y="2159850"/>
            <a:ext cx="38826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2 Image - 2 Left">
  <p:cSld name="CUSTOM_1_2_2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4"/>
          <p:cNvPicPr preferRelativeResize="0"/>
          <p:nvPr/>
        </p:nvPicPr>
        <p:blipFill rotWithShape="1">
          <a:blip r:embed="rId2">
            <a:alphaModFix/>
          </a:blip>
          <a:srcRect b="5523" l="0" r="0" t="5515"/>
          <a:stretch/>
        </p:blipFill>
        <p:spPr>
          <a:xfrm>
            <a:off x="0" y="2578600"/>
            <a:ext cx="4572003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>
            <p:ph type="title"/>
          </p:nvPr>
        </p:nvSpPr>
        <p:spPr>
          <a:xfrm>
            <a:off x="4804200" y="457200"/>
            <a:ext cx="3882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idx="2" type="title"/>
          </p:nvPr>
        </p:nvSpPr>
        <p:spPr>
          <a:xfrm>
            <a:off x="4804200" y="914400"/>
            <a:ext cx="38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>
            <a:off x="4804200" y="2159850"/>
            <a:ext cx="38826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pic>
        <p:nvPicPr>
          <p:cNvPr id="84" name="Google Shape;84;p14"/>
          <p:cNvPicPr preferRelativeResize="0"/>
          <p:nvPr/>
        </p:nvPicPr>
        <p:blipFill rotWithShape="1">
          <a:blip r:embed="rId2">
            <a:alphaModFix/>
          </a:blip>
          <a:srcRect b="5523" l="0" r="0" t="5515"/>
          <a:stretch/>
        </p:blipFill>
        <p:spPr>
          <a:xfrm>
            <a:off x="0" y="0"/>
            <a:ext cx="4572003" cy="257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2 Image - 2 Right">
  <p:cSld name="CUSTOM_1_2_2_1_1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2">
            <a:alphaModFix/>
          </a:blip>
          <a:srcRect b="5523" l="0" r="0" t="5515"/>
          <a:stretch/>
        </p:blipFill>
        <p:spPr>
          <a:xfrm>
            <a:off x="4572000" y="2578600"/>
            <a:ext cx="4572003" cy="2578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2">
            <a:alphaModFix/>
          </a:blip>
          <a:srcRect b="5523" l="0" r="0" t="5515"/>
          <a:stretch/>
        </p:blipFill>
        <p:spPr>
          <a:xfrm>
            <a:off x="4572000" y="0"/>
            <a:ext cx="4572003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>
            <p:ph type="title"/>
          </p:nvPr>
        </p:nvSpPr>
        <p:spPr>
          <a:xfrm>
            <a:off x="457200" y="457200"/>
            <a:ext cx="3882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idx="2" type="title"/>
          </p:nvPr>
        </p:nvSpPr>
        <p:spPr>
          <a:xfrm>
            <a:off x="457200" y="914400"/>
            <a:ext cx="38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457200" y="2159850"/>
            <a:ext cx="38826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/3 Image - Right">
  <p:cSld name="CUSTOM_1_2_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6"/>
          <p:cNvPicPr preferRelativeResize="0"/>
          <p:nvPr/>
        </p:nvPicPr>
        <p:blipFill rotWithShape="1">
          <a:blip r:embed="rId2">
            <a:alphaModFix/>
          </a:blip>
          <a:srcRect b="0" l="12411" r="12410" t="0"/>
          <a:stretch/>
        </p:blipFill>
        <p:spPr>
          <a:xfrm>
            <a:off x="3044950" y="0"/>
            <a:ext cx="60990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>
            <p:ph type="title"/>
          </p:nvPr>
        </p:nvSpPr>
        <p:spPr>
          <a:xfrm>
            <a:off x="457200" y="457200"/>
            <a:ext cx="23184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6" name="Google Shape;96;p16"/>
          <p:cNvSpPr txBox="1"/>
          <p:nvPr>
            <p:ph idx="2" type="title"/>
          </p:nvPr>
        </p:nvSpPr>
        <p:spPr>
          <a:xfrm>
            <a:off x="457200" y="914400"/>
            <a:ext cx="2318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57200" y="2159850"/>
            <a:ext cx="23184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/3 Image - Left">
  <p:cSld name="CUSTOM_1_2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7"/>
          <p:cNvPicPr preferRelativeResize="0"/>
          <p:nvPr/>
        </p:nvPicPr>
        <p:blipFill rotWithShape="1">
          <a:blip r:embed="rId2">
            <a:alphaModFix/>
          </a:blip>
          <a:srcRect b="0" l="12411" r="12410" t="0"/>
          <a:stretch/>
        </p:blipFill>
        <p:spPr>
          <a:xfrm>
            <a:off x="0" y="0"/>
            <a:ext cx="60990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 txBox="1"/>
          <p:nvPr>
            <p:ph type="title"/>
          </p:nvPr>
        </p:nvSpPr>
        <p:spPr>
          <a:xfrm>
            <a:off x="6368375" y="457200"/>
            <a:ext cx="23184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2" name="Google Shape;102;p17"/>
          <p:cNvSpPr txBox="1"/>
          <p:nvPr>
            <p:ph idx="2" type="title"/>
          </p:nvPr>
        </p:nvSpPr>
        <p:spPr>
          <a:xfrm>
            <a:off x="6368375" y="914400"/>
            <a:ext cx="2318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6368375" y="2159850"/>
            <a:ext cx="23184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3 Image - Right">
  <p:cSld name="CUSTOM_1_2_1_1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8"/>
          <p:cNvPicPr preferRelativeResize="0"/>
          <p:nvPr/>
        </p:nvPicPr>
        <p:blipFill rotWithShape="1">
          <a:blip r:embed="rId2">
            <a:alphaModFix/>
          </a:blip>
          <a:srcRect b="0" l="31204" r="31204" t="0"/>
          <a:stretch/>
        </p:blipFill>
        <p:spPr>
          <a:xfrm>
            <a:off x="6099050" y="0"/>
            <a:ext cx="304952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>
            <p:ph type="title"/>
          </p:nvPr>
        </p:nvSpPr>
        <p:spPr>
          <a:xfrm>
            <a:off x="457200" y="457200"/>
            <a:ext cx="54114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8" name="Google Shape;108;p18"/>
          <p:cNvSpPr txBox="1"/>
          <p:nvPr>
            <p:ph idx="2" type="title"/>
          </p:nvPr>
        </p:nvSpPr>
        <p:spPr>
          <a:xfrm>
            <a:off x="457200" y="914400"/>
            <a:ext cx="5411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457200" y="2159850"/>
            <a:ext cx="54114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/3 Image - Left">
  <p:cSld name="CUSTOM_1_2_1_1_2_1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9"/>
          <p:cNvPicPr preferRelativeResize="0"/>
          <p:nvPr/>
        </p:nvPicPr>
        <p:blipFill rotWithShape="1">
          <a:blip r:embed="rId2">
            <a:alphaModFix/>
          </a:blip>
          <a:srcRect b="0" l="31204" r="31204" t="0"/>
          <a:stretch/>
        </p:blipFill>
        <p:spPr>
          <a:xfrm>
            <a:off x="0" y="0"/>
            <a:ext cx="304952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>
            <p:ph type="title"/>
          </p:nvPr>
        </p:nvSpPr>
        <p:spPr>
          <a:xfrm>
            <a:off x="3278125" y="457200"/>
            <a:ext cx="54087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13" name="Google Shape;113;p19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4" name="Google Shape;114;p19"/>
          <p:cNvSpPr txBox="1"/>
          <p:nvPr>
            <p:ph idx="2" type="title"/>
          </p:nvPr>
        </p:nvSpPr>
        <p:spPr>
          <a:xfrm>
            <a:off x="3278125" y="914400"/>
            <a:ext cx="5408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5" name="Google Shape;115;p19"/>
          <p:cNvSpPr txBox="1"/>
          <p:nvPr>
            <p:ph idx="1" type="body"/>
          </p:nvPr>
        </p:nvSpPr>
        <p:spPr>
          <a:xfrm>
            <a:off x="3278125" y="2159850"/>
            <a:ext cx="5408700" cy="25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Caption">
  <p:cSld name="CUSTOM_1_2_1_1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0"/>
          <p:cNvPicPr preferRelativeResize="0"/>
          <p:nvPr/>
        </p:nvPicPr>
        <p:blipFill rotWithShape="1">
          <a:blip r:embed="rId2">
            <a:alphaModFix/>
          </a:blip>
          <a:srcRect b="22143" l="0" r="0" t="22144"/>
          <a:stretch/>
        </p:blipFill>
        <p:spPr>
          <a:xfrm>
            <a:off x="0" y="0"/>
            <a:ext cx="9144000" cy="322967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0"/>
          <p:cNvSpPr txBox="1"/>
          <p:nvPr>
            <p:ph type="title"/>
          </p:nvPr>
        </p:nvSpPr>
        <p:spPr>
          <a:xfrm>
            <a:off x="457200" y="457200"/>
            <a:ext cx="38121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CCCCC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CCCCCC"/>
                </a:solidFill>
              </a:defRPr>
            </a:lvl9pPr>
          </a:lstStyle>
          <a:p/>
        </p:txBody>
      </p:sp>
      <p:sp>
        <p:nvSpPr>
          <p:cNvPr id="119" name="Google Shape;119;p20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p20"/>
          <p:cNvSpPr txBox="1"/>
          <p:nvPr>
            <p:ph idx="2" type="title"/>
          </p:nvPr>
        </p:nvSpPr>
        <p:spPr>
          <a:xfrm>
            <a:off x="457200" y="3458275"/>
            <a:ext cx="3812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4572000" y="3458275"/>
            <a:ext cx="4114800" cy="12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ody 1">
  <p:cSld name="CUSTOM_1_3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2" type="title"/>
          </p:nvPr>
        </p:nvSpPr>
        <p:spPr>
          <a:xfrm>
            <a:off x="457200" y="914400"/>
            <a:ext cx="6172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1600200"/>
            <a:ext cx="61722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">
  <p:cSld name="CUSTOM_1_2_1_1_1_1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/>
          <p:nvPr/>
        </p:nvSpPr>
        <p:spPr>
          <a:xfrm>
            <a:off x="6026500" y="2578650"/>
            <a:ext cx="3199200" cy="2578500"/>
          </a:xfrm>
          <a:prstGeom prst="rect">
            <a:avLst/>
          </a:prstGeom>
          <a:solidFill>
            <a:srgbClr val="6C45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1"/>
          <p:cNvSpPr/>
          <p:nvPr/>
        </p:nvSpPr>
        <p:spPr>
          <a:xfrm>
            <a:off x="-72850" y="2578650"/>
            <a:ext cx="3199200" cy="2578500"/>
          </a:xfrm>
          <a:prstGeom prst="rect">
            <a:avLst/>
          </a:prstGeom>
          <a:solidFill>
            <a:srgbClr val="00B8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1"/>
          <p:cNvSpPr/>
          <p:nvPr/>
        </p:nvSpPr>
        <p:spPr>
          <a:xfrm>
            <a:off x="3027950" y="125"/>
            <a:ext cx="3114300" cy="2578500"/>
          </a:xfrm>
          <a:prstGeom prst="rect">
            <a:avLst/>
          </a:prstGeom>
          <a:solidFill>
            <a:srgbClr val="085F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1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3058100" y="2578600"/>
            <a:ext cx="3040949" cy="2578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-300" y="-1"/>
            <a:ext cx="3054101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1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9" name="Google Shape;129;p21"/>
          <p:cNvSpPr txBox="1"/>
          <p:nvPr>
            <p:ph type="title"/>
          </p:nvPr>
        </p:nvSpPr>
        <p:spPr>
          <a:xfrm>
            <a:off x="457200" y="3534475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130" name="Google Shape;130;p21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6099050" y="-1"/>
            <a:ext cx="3054101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1"/>
          <p:cNvSpPr txBox="1"/>
          <p:nvPr>
            <p:ph idx="2" type="title"/>
          </p:nvPr>
        </p:nvSpPr>
        <p:spPr>
          <a:xfrm>
            <a:off x="3543300" y="1002950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idx="3" type="title"/>
          </p:nvPr>
        </p:nvSpPr>
        <p:spPr>
          <a:xfrm>
            <a:off x="6629400" y="3534475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 1">
  <p:cSld name="CUSTOM_1_2_1_1_1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/>
          <p:nvPr/>
        </p:nvSpPr>
        <p:spPr>
          <a:xfrm>
            <a:off x="6071200" y="2578650"/>
            <a:ext cx="3109800" cy="2578500"/>
          </a:xfrm>
          <a:prstGeom prst="rect">
            <a:avLst/>
          </a:prstGeom>
          <a:solidFill>
            <a:srgbClr val="F53D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2"/>
          <p:cNvSpPr/>
          <p:nvPr/>
        </p:nvSpPr>
        <p:spPr>
          <a:xfrm>
            <a:off x="-28125" y="2578650"/>
            <a:ext cx="3109800" cy="2578500"/>
          </a:xfrm>
          <a:prstGeom prst="rect">
            <a:avLst/>
          </a:prstGeom>
          <a:solidFill>
            <a:srgbClr val="F067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2"/>
          <p:cNvSpPr/>
          <p:nvPr/>
        </p:nvSpPr>
        <p:spPr>
          <a:xfrm>
            <a:off x="3030200" y="125"/>
            <a:ext cx="3109800" cy="2578500"/>
          </a:xfrm>
          <a:prstGeom prst="rect">
            <a:avLst/>
          </a:prstGeom>
          <a:solidFill>
            <a:srgbClr val="FF5A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22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3058100" y="2578600"/>
            <a:ext cx="3040949" cy="2578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2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-300" y="-1"/>
            <a:ext cx="3054101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0" name="Google Shape;140;p22"/>
          <p:cNvSpPr txBox="1"/>
          <p:nvPr>
            <p:ph type="title"/>
          </p:nvPr>
        </p:nvSpPr>
        <p:spPr>
          <a:xfrm>
            <a:off x="457200" y="3534475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141" name="Google Shape;141;p22"/>
          <p:cNvPicPr preferRelativeResize="0"/>
          <p:nvPr/>
        </p:nvPicPr>
        <p:blipFill rotWithShape="1">
          <a:blip r:embed="rId2">
            <a:alphaModFix/>
          </a:blip>
          <a:srcRect b="0" l="12456" r="12450" t="0"/>
          <a:stretch/>
        </p:blipFill>
        <p:spPr>
          <a:xfrm>
            <a:off x="6099050" y="0"/>
            <a:ext cx="3054101" cy="257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/>
          <p:nvPr>
            <p:ph idx="2" type="title"/>
          </p:nvPr>
        </p:nvSpPr>
        <p:spPr>
          <a:xfrm>
            <a:off x="3543300" y="1002950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3" name="Google Shape;143;p22"/>
          <p:cNvSpPr txBox="1"/>
          <p:nvPr>
            <p:ph idx="3" type="title"/>
          </p:nvPr>
        </p:nvSpPr>
        <p:spPr>
          <a:xfrm>
            <a:off x="6629400" y="3534475"/>
            <a:ext cx="205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Copy">
  <p:cSld name="CUSTOM_1_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6" name="Google Shape;146;p23"/>
          <p:cNvSpPr txBox="1"/>
          <p:nvPr>
            <p:ph type="title"/>
          </p:nvPr>
        </p:nvSpPr>
        <p:spPr>
          <a:xfrm>
            <a:off x="457200" y="981850"/>
            <a:ext cx="6172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500"/>
            </a:lvl9pPr>
          </a:lstStyle>
          <a:p/>
        </p:txBody>
      </p:sp>
      <p:sp>
        <p:nvSpPr>
          <p:cNvPr id="147" name="Google Shape;147;p23"/>
          <p:cNvSpPr txBox="1"/>
          <p:nvPr>
            <p:ph idx="2"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  <p:sp>
        <p:nvSpPr>
          <p:cNvPr id="148" name="Google Shape;148;p23"/>
          <p:cNvSpPr txBox="1"/>
          <p:nvPr>
            <p:ph idx="1" type="subTitle"/>
          </p:nvPr>
        </p:nvSpPr>
        <p:spPr>
          <a:xfrm>
            <a:off x="457200" y="2898150"/>
            <a:ext cx="7668600" cy="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>
                <a:solidFill>
                  <a:srgbClr val="9E9E9E"/>
                </a:solidFill>
              </a:defRPr>
            </a:lvl1pPr>
            <a:lvl2pPr lvl="1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b="1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sion">
  <p:cSld name="CUSTOM_2">
    <p:bg>
      <p:bgPr>
        <a:solidFill>
          <a:srgbClr val="085FF7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/>
          <p:nvPr/>
        </p:nvSpPr>
        <p:spPr>
          <a:xfrm>
            <a:off x="292700" y="4662825"/>
            <a:ext cx="676200" cy="262500"/>
          </a:xfrm>
          <a:prstGeom prst="rect">
            <a:avLst/>
          </a:prstGeom>
          <a:solidFill>
            <a:srgbClr val="2064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2250" y="378100"/>
            <a:ext cx="4434840" cy="4434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Light 1">
  <p:cSld name="BLANK_2">
    <p:bg>
      <p:bgPr>
        <a:solidFill>
          <a:srgbClr val="DEFAFF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4" name="Google Shape;154;p25"/>
          <p:cNvSpPr txBox="1"/>
          <p:nvPr>
            <p:ph type="title"/>
          </p:nvPr>
        </p:nvSpPr>
        <p:spPr>
          <a:xfrm>
            <a:off x="457200" y="457200"/>
            <a:ext cx="192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2164F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2164F3"/>
                </a:solidFill>
              </a:defRPr>
            </a:lvl9pPr>
          </a:lstStyle>
          <a:p/>
        </p:txBody>
      </p:sp>
      <p:sp>
        <p:nvSpPr>
          <p:cNvPr id="155" name="Google Shape;155;p25"/>
          <p:cNvSpPr txBox="1"/>
          <p:nvPr>
            <p:ph idx="2" type="title"/>
          </p:nvPr>
        </p:nvSpPr>
        <p:spPr>
          <a:xfrm>
            <a:off x="1600200" y="457200"/>
            <a:ext cx="192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56" name="Google Shape;156;p25"/>
          <p:cNvSpPr txBox="1"/>
          <p:nvPr>
            <p:ph idx="3" type="title"/>
          </p:nvPr>
        </p:nvSpPr>
        <p:spPr>
          <a:xfrm>
            <a:off x="1600200" y="1389888"/>
            <a:ext cx="6172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64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Dark">
  <p:cSld name="BLANK_1">
    <p:bg>
      <p:bgPr>
        <a:solidFill>
          <a:srgbClr val="000000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00_LOGO_White.png" id="159" name="Google Shape;159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6"/>
          <p:cNvSpPr txBox="1"/>
          <p:nvPr>
            <p:ph idx="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1" name="Google Shape;161;p26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Light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00">
                <a:solidFill>
                  <a:srgbClr val="9E9E9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>
                <a:solidFill>
                  <a:srgbClr val="9E9E9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Imag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0" y="0"/>
            <a:ext cx="9144000" cy="5148000"/>
          </a:xfrm>
          <a:prstGeom prst="rect">
            <a:avLst/>
          </a:prstGeom>
          <a:solidFill>
            <a:srgbClr val="085FF7">
              <a:alpha val="71764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00_LOGO_White.png" id="31" name="Google Shape;3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 txBox="1"/>
          <p:nvPr>
            <p:ph type="title"/>
          </p:nvPr>
        </p:nvSpPr>
        <p:spPr>
          <a:xfrm>
            <a:off x="457200" y="1998450"/>
            <a:ext cx="8229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Dark">
  <p:cSld name="SECTION_HEADER_2">
    <p:bg>
      <p:bgPr>
        <a:solidFill>
          <a:srgbClr val="FF5A1F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1998450"/>
            <a:ext cx="8229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00_LOGO_White.png" id="36" name="Google Shape;3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Light">
  <p:cSld name="SECTION_HEADER_2_1">
    <p:bg>
      <p:bgPr>
        <a:solidFill>
          <a:srgbClr val="EFEFEF">
            <a:alpha val="0"/>
          </a:srgbClr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57200" y="1998450"/>
            <a:ext cx="8229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A1F"/>
              </a:buClr>
              <a:buSzPts val="5500"/>
              <a:buNone/>
              <a:defRPr sz="5500">
                <a:solidFill>
                  <a:srgbClr val="FF5A1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bg>
      <p:bgPr>
        <a:solidFill>
          <a:srgbClr val="085FF7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_LOGO_White.png" id="41" name="Google Shape;4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92" y="4690879"/>
            <a:ext cx="385925" cy="1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 txBox="1"/>
          <p:nvPr/>
        </p:nvSpPr>
        <p:spPr>
          <a:xfrm>
            <a:off x="1149186" y="2764906"/>
            <a:ext cx="3756000" cy="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b="1" i="0" lang="en" sz="55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You.</a:t>
            </a:r>
            <a:endParaRPr b="1" i="0" sz="55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908256"/>
            <a:ext cx="545050" cy="54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/>
        </p:nvSpPr>
        <p:spPr>
          <a:xfrm>
            <a:off x="457200" y="457200"/>
            <a:ext cx="8229600" cy="3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Table of Contents</a:t>
            </a:r>
            <a:endParaRPr b="0" i="0" sz="16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7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1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1461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00_LOGO.png"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57196" y="4690875"/>
            <a:ext cx="385925" cy="1064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8">
          <p15:clr>
            <a:srgbClr val="EA4335"/>
          </p15:clr>
        </p15:guide>
        <p15:guide id="2" pos="5472">
          <p15:clr>
            <a:srgbClr val="EA4335"/>
          </p15:clr>
        </p15:guide>
        <p15:guide id="3" orient="horz" pos="288">
          <p15:clr>
            <a:srgbClr val="EA4335"/>
          </p15:clr>
        </p15:guide>
        <p15:guide id="4" orient="horz" pos="2955">
          <p15:clr>
            <a:srgbClr val="EA4335"/>
          </p15:clr>
        </p15:guide>
        <p15:guide id="5" pos="1584">
          <p15:clr>
            <a:srgbClr val="EA4335"/>
          </p15:clr>
        </p15:guide>
        <p15:guide id="6" pos="2880">
          <p15:clr>
            <a:srgbClr val="EA4335"/>
          </p15:clr>
        </p15:guide>
        <p15:guide id="7" pos="4176">
          <p15:clr>
            <a:srgbClr val="EA4335"/>
          </p15:clr>
        </p15:guide>
        <p15:guide id="8" orient="horz" pos="1624">
          <p15:clr>
            <a:srgbClr val="EA4335"/>
          </p15:clr>
        </p15:guide>
        <p15:guide id="9" pos="1924">
          <p15:clr>
            <a:srgbClr val="EA4335"/>
          </p15:clr>
        </p15:guide>
        <p15:guide id="10" pos="3842">
          <p15:clr>
            <a:srgbClr val="EA4335"/>
          </p15:clr>
        </p15:guide>
        <p15:guide id="11" orient="horz" pos="2166">
          <p15:clr>
            <a:srgbClr val="EA4335"/>
          </p15:clr>
        </p15:guide>
        <p15:guide id="12" orient="horz" pos="108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iki.indeed.com/display/Proman/One+Content+Workflow?src=contextnavpagetreemode" TargetMode="External"/><Relationship Id="rId4" Type="http://schemas.openxmlformats.org/officeDocument/2006/relationships/hyperlink" Target="https://docs.google.com/presentation/d/1hbIvJt0Qn-n5Ctuu56BSmAyv7plrcH8cHcnTKdm8chw/edit?ts=5de93ca8#slide=id.g4fd8894d15_20_39" TargetMode="External"/><Relationship Id="rId9" Type="http://schemas.openxmlformats.org/officeDocument/2006/relationships/hyperlink" Target="https://wiki.indeed.com/display/Proman/Deep+Thought+Pipeline+-+Refinement+by+Market?src=contextnavpagetreemode" TargetMode="External"/><Relationship Id="rId5" Type="http://schemas.openxmlformats.org/officeDocument/2006/relationships/hyperlink" Target="https://www.lucidchart.com/documents/edit/60cf6c6a-1707-471b-baf1-d87233d94654/CX9IUUoA6Vyl?shared=true" TargetMode="External"/><Relationship Id="rId6" Type="http://schemas.openxmlformats.org/officeDocument/2006/relationships/hyperlink" Target="https://docs.google.com/spreadsheets/d/1IAdTEnos4kEXTeDUwvOwwUugYylCc7XKjDc7jiEBOfA/edit#gid=1460822773" TargetMode="External"/><Relationship Id="rId7" Type="http://schemas.openxmlformats.org/officeDocument/2006/relationships/hyperlink" Target="https://wiki.indeed.com/display/Proman/Salesforce+Migration+-+Lead+Delivery+and+Calling" TargetMode="External"/><Relationship Id="rId8" Type="http://schemas.openxmlformats.org/officeDocument/2006/relationships/hyperlink" Target="https://wiki.indeed.com/pages/viewpage.action?pageId=211411974&amp;src=contextnavpagetreemode" TargetMode="External"/><Relationship Id="rId11" Type="http://schemas.openxmlformats.org/officeDocument/2006/relationships/hyperlink" Target="https://wiki.indeed.com/pages/viewpage.action?pageId=213510441&amp;src=contextnavpagetreemode" TargetMode="External"/><Relationship Id="rId10" Type="http://schemas.openxmlformats.org/officeDocument/2006/relationships/hyperlink" Target="https://wiki.indeed.com/display/Proman/Deep+Thought+Pipeline+-+AdCentral+Matching_v2?src=contextnavpagetreemod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pp.smartsheet.com/sheets/WVJ9pWCCfjx7j8Mjcmq4V289jPFvmmpGQR79vmX1?view=grid" TargetMode="External"/><Relationship Id="rId4" Type="http://schemas.openxmlformats.org/officeDocument/2006/relationships/hyperlink" Target="https://docs.google.com/spreadsheets/d/19rTi3CY_FkoibcJSNRj7UpjsWgPk7ZIPjVQ6sT6N0-Q/edit?ts=5dc45830#gid=185917099" TargetMode="External"/><Relationship Id="rId5" Type="http://schemas.openxmlformats.org/officeDocument/2006/relationships/hyperlink" Target="https://docs.google.com/spreadsheets/d/1Z7uEc6v9VSiULZYWEw-yuKlWTGHFVhGmzH6HajSJG5A/edit#gid=855088252" TargetMode="External"/><Relationship Id="rId6" Type="http://schemas.openxmlformats.org/officeDocument/2006/relationships/hyperlink" Target="https://docs.google.com/spreadsheets/d/1Z7uEc6v9VSiULZYWEw-yuKlWTGHFVhGmzH6HajSJG5A/edit#gid=8550882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/>
          <p:nvPr>
            <p:ph type="ctrTitle"/>
          </p:nvPr>
        </p:nvSpPr>
        <p:spPr>
          <a:xfrm>
            <a:off x="460200" y="1124288"/>
            <a:ext cx="76125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</a:pPr>
            <a:r>
              <a:rPr lang="en"/>
              <a:t>One Content Workflow</a:t>
            </a:r>
            <a:endParaRPr/>
          </a:p>
        </p:txBody>
      </p:sp>
      <p:sp>
        <p:nvSpPr>
          <p:cNvPr id="167" name="Google Shape;167;p27"/>
          <p:cNvSpPr txBox="1"/>
          <p:nvPr>
            <p:ph idx="1" type="subTitle"/>
          </p:nvPr>
        </p:nvSpPr>
        <p:spPr>
          <a:xfrm>
            <a:off x="457200" y="3707750"/>
            <a:ext cx="8229600" cy="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/>
              <a:t>Start Date | March 2019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/>
              <a:t>Original Program Manager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3" name="Google Shape;173;p28"/>
          <p:cNvSpPr txBox="1"/>
          <p:nvPr>
            <p:ph type="title"/>
          </p:nvPr>
        </p:nvSpPr>
        <p:spPr>
          <a:xfrm>
            <a:off x="457200" y="3048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800">
                <a:solidFill>
                  <a:srgbClr val="000000"/>
                </a:solidFill>
              </a:rPr>
              <a:t>Graham Cohen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74" name="Google Shape;174;p28"/>
          <p:cNvSpPr txBox="1"/>
          <p:nvPr>
            <p:ph idx="2" type="title"/>
          </p:nvPr>
        </p:nvSpPr>
        <p:spPr>
          <a:xfrm>
            <a:off x="433025" y="717925"/>
            <a:ext cx="6172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hlink"/>
                </a:solidFill>
                <a:uFill>
                  <a:noFill/>
                </a:uFill>
                <a:hlinkClick r:id="rId3"/>
              </a:rPr>
              <a:t>One Content Workflow</a:t>
            </a:r>
            <a:r>
              <a:rPr lang="en"/>
              <a:t> </a:t>
            </a:r>
            <a:r>
              <a:rPr lang="en" sz="1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(Year in Review)</a:t>
            </a:r>
            <a:endParaRPr sz="1000">
              <a:solidFill>
                <a:srgbClr val="0000FF"/>
              </a:solidFill>
            </a:endParaRPr>
          </a:p>
        </p:txBody>
      </p:sp>
      <p:sp>
        <p:nvSpPr>
          <p:cNvPr id="175" name="Google Shape;175;p28"/>
          <p:cNvSpPr txBox="1"/>
          <p:nvPr/>
        </p:nvSpPr>
        <p:spPr>
          <a:xfrm>
            <a:off x="4572000" y="1368850"/>
            <a:ext cx="4301400" cy="33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Labeler - Job Post Migration </a:t>
            </a:r>
            <a:endParaRPr b="1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2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/>
              </a:rPr>
              <a:t>Job Post</a:t>
            </a:r>
            <a:r>
              <a:rPr b="0" i="0" lang="en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vendor management workflows are migrating to Labeler due to deprecating TTurkey platform. Integration with Salesforce </a:t>
            </a:r>
            <a:endParaRPr b="1" i="0" sz="1000" u="none" cap="none" strike="noStrike">
              <a:solidFill>
                <a:srgbClr val="2164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Logic Gates: Lead Quarantine, Recycling &amp; Re-engagement </a:t>
            </a:r>
            <a:r>
              <a:rPr b="0" i="1" lang="en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(in definition phase)</a:t>
            </a:r>
            <a:endParaRPr b="0" i="1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Stand-alone platform to surface and prioritize previously seen company leads to callers in Salesforce, based on </a:t>
            </a:r>
            <a:r>
              <a:rPr b="0" i="0" lang="en" sz="12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6"/>
              </a:rPr>
              <a:t>business rules &amp; quarantine durations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Salesforce - Lead Management</a:t>
            </a:r>
            <a:endParaRPr b="1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7"/>
              </a:rPr>
              <a:t>Salesforce build</a:t>
            </a:r>
            <a:r>
              <a:rPr b="0" i="0" lang="en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current, manual operations in Sheets. Migrate all Content Acquisition users from AdCentral CRM to Salesforce CRM</a:t>
            </a:r>
            <a:endParaRPr b="0" i="0" sz="1200" u="none" cap="none" strike="noStrike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6" name="Google Shape;176;p28"/>
          <p:cNvSpPr txBox="1"/>
          <p:nvPr>
            <p:ph idx="1" type="body"/>
          </p:nvPr>
        </p:nvSpPr>
        <p:spPr>
          <a:xfrm>
            <a:off x="496475" y="1252750"/>
            <a:ext cx="3891300" cy="26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000">
                <a:solidFill>
                  <a:srgbClr val="2164F3"/>
                </a:solidFill>
              </a:rPr>
              <a:t>End-to-end integration &amp; automation of projects:</a:t>
            </a:r>
            <a:endParaRPr b="1" sz="1000">
              <a:solidFill>
                <a:srgbClr val="2164F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000">
              <a:solidFill>
                <a:srgbClr val="2164F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1"/>
                </a:solidFill>
              </a:rPr>
              <a:t>Competitor Tracking &amp; Deep Thought </a:t>
            </a:r>
            <a:endParaRPr b="1" sz="1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 u="sng">
                <a:solidFill>
                  <a:srgbClr val="000000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Data collection</a:t>
            </a:r>
            <a:r>
              <a:rPr lang="en" sz="1200">
                <a:solidFill>
                  <a:srgbClr val="000000"/>
                </a:solidFill>
              </a:rPr>
              <a:t> </a:t>
            </a:r>
            <a:r>
              <a:rPr lang="en" sz="1200">
                <a:solidFill>
                  <a:schemeClr val="dk1"/>
                </a:solidFill>
              </a:rPr>
              <a:t>from competitor websites, globally. The cleaning &amp; </a:t>
            </a:r>
            <a:r>
              <a:rPr lang="en" sz="1200" u="sng">
                <a:solidFill>
                  <a:schemeClr val="hlink"/>
                </a:solidFill>
                <a:hlinkClick r:id="rId9"/>
              </a:rPr>
              <a:t>normalization</a:t>
            </a:r>
            <a:r>
              <a:rPr lang="en" sz="1200">
                <a:solidFill>
                  <a:schemeClr val="dk1"/>
                </a:solidFill>
              </a:rPr>
              <a:t> &amp; </a:t>
            </a:r>
            <a:r>
              <a:rPr lang="en" sz="1200" u="sng">
                <a:solidFill>
                  <a:schemeClr val="hlink"/>
                </a:solidFill>
                <a:hlinkClick r:id="rId10"/>
              </a:rPr>
              <a:t>v2 AdCentral matching</a:t>
            </a:r>
            <a:r>
              <a:rPr lang="en" sz="1200">
                <a:solidFill>
                  <a:schemeClr val="dk1"/>
                </a:solidFill>
              </a:rPr>
              <a:t> with internal data stores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Labeler - SCOUT Migration </a:t>
            </a:r>
            <a:endParaRPr b="1" sz="1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hlinkClick r:id="rId11"/>
              </a:rPr>
              <a:t>SCOUT</a:t>
            </a:r>
            <a:r>
              <a:rPr lang="en" sz="1200">
                <a:solidFill>
                  <a:schemeClr val="dk1"/>
                </a:solidFill>
              </a:rPr>
              <a:t> vendor management workflows are migrating to Labeler due to deprecating TTurkey platform. Integration with Deep Thought &amp; AdCentral/Salesforce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chemeClr val="dk1"/>
              </a:solidFill>
            </a:endParaRPr>
          </a:p>
        </p:txBody>
      </p:sp>
      <p:sp>
        <p:nvSpPr>
          <p:cNvPr id="177" name="Google Shape;177;p28"/>
          <p:cNvSpPr txBox="1"/>
          <p:nvPr/>
        </p:nvSpPr>
        <p:spPr>
          <a:xfrm>
            <a:off x="1593350" y="4599350"/>
            <a:ext cx="5484000" cy="4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 </a:t>
            </a:r>
            <a:r>
              <a:rPr b="0" i="1" lang="en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On October 9th, the team split and transitioned. Content Operations (COPS) is now with Lead Gen and Content Acquisition (C.A.) is within Sales </a:t>
            </a:r>
            <a:endParaRPr b="0" i="1" sz="1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idx="12" type="sldNum"/>
          </p:nvPr>
        </p:nvSpPr>
        <p:spPr>
          <a:xfrm>
            <a:off x="8143175" y="4690875"/>
            <a:ext cx="5436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3" name="Google Shape;183;p29"/>
          <p:cNvSpPr txBox="1"/>
          <p:nvPr>
            <p:ph type="title"/>
          </p:nvPr>
        </p:nvSpPr>
        <p:spPr>
          <a:xfrm>
            <a:off x="457200" y="457200"/>
            <a:ext cx="41148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ONE CONTENT WORKFLOW - High-level Timeline</a:t>
            </a:r>
            <a:endParaRPr/>
          </a:p>
        </p:txBody>
      </p:sp>
      <p:graphicFrame>
        <p:nvGraphicFramePr>
          <p:cNvPr id="184" name="Google Shape;184;p29"/>
          <p:cNvGraphicFramePr/>
          <p:nvPr/>
        </p:nvGraphicFramePr>
        <p:xfrm>
          <a:off x="457225" y="822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{8B4F26E4-FDE5-4B26-847B-4C30761C2E9F}</a:tableStyleId>
              </a:tblPr>
              <a:tblGrid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  <a:gridCol w="514325"/>
              </a:tblGrid>
              <a:tr h="1546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/>
                        <a:t>November</a:t>
                      </a:r>
                      <a:endParaRPr b="1" sz="800" u="none" cap="none" strike="noStrike"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/>
                        <a:t>December </a:t>
                      </a:r>
                      <a:endParaRPr b="1" sz="800" u="none" cap="none" strike="noStrike"/>
                    </a:p>
                  </a:txBody>
                  <a:tcPr marT="45700" marB="45700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/>
                        <a:t>January</a:t>
                      </a:r>
                      <a:endParaRPr b="1" sz="800" u="none" cap="none" strike="noStrike"/>
                    </a:p>
                  </a:txBody>
                  <a:tcPr marT="45700" marB="45700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800" u="none" cap="none" strike="noStrike"/>
                        <a:t>February</a:t>
                      </a:r>
                      <a:endParaRPr b="1" sz="800" u="none" cap="none" strike="noStrike"/>
                    </a:p>
                  </a:txBody>
                  <a:tcPr marT="45700" marB="45700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hMerge="1"/>
                <a:tc hMerge="1"/>
                <a:tc hMerge="1"/>
              </a:tr>
              <a:tr h="117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14</a:t>
                      </a:r>
                      <a:endParaRPr b="1" sz="600" u="none" cap="none" strike="noStrike"/>
                    </a:p>
                  </a:txBody>
                  <a:tcPr marT="45700" marB="4570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24</a:t>
                      </a:r>
                      <a:endParaRPr b="1" sz="600" u="none" cap="none" strike="noStrike"/>
                    </a:p>
                  </a:txBody>
                  <a:tcPr marT="45700" marB="45700" marR="0" marL="0"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2</a:t>
                      </a:r>
                      <a:endParaRPr b="1" sz="600" u="none" cap="none" strike="noStrike"/>
                    </a:p>
                  </a:txBody>
                  <a:tcPr marT="45700" marB="45700" marR="0" marL="0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9</a:t>
                      </a:r>
                      <a:endParaRPr b="1" sz="600" u="none" cap="none" strike="noStrike"/>
                    </a:p>
                  </a:txBody>
                  <a:tcPr marT="45700" marB="45700" marR="0" marL="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12</a:t>
                      </a:r>
                      <a:endParaRPr b="1" sz="600" u="none" cap="none" strike="noStrike"/>
                    </a:p>
                  </a:txBody>
                  <a:tcPr marT="45700" marB="45700" marR="0" marL="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22</a:t>
                      </a:r>
                      <a:endParaRPr b="1" sz="600" u="none" cap="none" strike="noStrike"/>
                    </a:p>
                  </a:txBody>
                  <a:tcPr marT="45700" marB="45700" marR="0" marL="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29</a:t>
                      </a:r>
                      <a:endParaRPr b="1" sz="600" u="none" cap="none" strike="noStrike"/>
                    </a:p>
                  </a:txBody>
                  <a:tcPr marT="45700" marB="45700" marR="0" marL="0"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5</a:t>
                      </a:r>
                      <a:endParaRPr b="1" sz="600" u="none" cap="none" strike="noStrike"/>
                    </a:p>
                  </a:txBody>
                  <a:tcPr marT="45700" marB="45700" marR="0" marL="0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12</a:t>
                      </a:r>
                      <a:endParaRPr b="1" sz="600" u="none" cap="none" strike="noStrike"/>
                    </a:p>
                  </a:txBody>
                  <a:tcPr marT="45700" marB="45700" marR="0" marL="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19</a:t>
                      </a:r>
                      <a:endParaRPr b="1" sz="600" u="none" cap="none" strike="noStrike"/>
                    </a:p>
                  </a:txBody>
                  <a:tcPr marT="45700" marB="45700" marR="0" marL="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26</a:t>
                      </a:r>
                      <a:endParaRPr b="1" sz="600" u="none" cap="none" strike="noStrike"/>
                    </a:p>
                  </a:txBody>
                  <a:tcPr marT="45700" marB="45700" marR="0" marL="0"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2</a:t>
                      </a:r>
                      <a:endParaRPr b="1" sz="600" u="none" cap="none" strike="noStrike"/>
                    </a:p>
                  </a:txBody>
                  <a:tcPr marT="45700" marB="45700" marR="0" marL="0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10</a:t>
                      </a:r>
                      <a:endParaRPr b="1" sz="6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b="1" sz="600" u="none" cap="none" strike="noStrike"/>
                    </a:p>
                  </a:txBody>
                  <a:tcPr marT="45700" marB="45700" marR="0" marL="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16</a:t>
                      </a:r>
                      <a:endParaRPr b="1" sz="600" u="none" cap="none" strike="noStrike"/>
                    </a:p>
                  </a:txBody>
                  <a:tcPr marT="45700" marB="45700" marR="0" marL="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24</a:t>
                      </a:r>
                      <a:endParaRPr b="1" sz="600" u="none" cap="none" strike="noStrike"/>
                    </a:p>
                  </a:txBody>
                  <a:tcPr marT="45700" marB="45700" marR="0" marL="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1" lang="en" sz="600" u="none" cap="none" strike="noStrike"/>
                        <a:t>28</a:t>
                      </a:r>
                      <a:endParaRPr b="1" sz="600" u="none" cap="none" strike="noStrike"/>
                    </a:p>
                  </a:txBody>
                  <a:tcPr marT="45700" marB="45700" marR="0" marL="0"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166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5" name="Google Shape;185;p29"/>
          <p:cNvSpPr txBox="1"/>
          <p:nvPr/>
        </p:nvSpPr>
        <p:spPr>
          <a:xfrm>
            <a:off x="971550" y="1749850"/>
            <a:ext cx="7833300" cy="289800"/>
          </a:xfrm>
          <a:prstGeom prst="rect">
            <a:avLst/>
          </a:prstGeom>
          <a:solidFill>
            <a:srgbClr val="FFDCD0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Salesforce MVP Build - </a:t>
            </a:r>
            <a:r>
              <a:rPr b="0" i="0" lang="en" sz="800" u="sng" cap="none" strike="noStrike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Timeline</a:t>
            </a: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Q1 delivery for staggered rollout by market &amp; featureset</a:t>
            </a:r>
            <a:b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6" name="Google Shape;186;p29"/>
          <p:cNvSpPr txBox="1"/>
          <p:nvPr/>
        </p:nvSpPr>
        <p:spPr>
          <a:xfrm>
            <a:off x="400900" y="2580825"/>
            <a:ext cx="1259400" cy="488700"/>
          </a:xfrm>
          <a:prstGeom prst="rect">
            <a:avLst/>
          </a:prstGeom>
          <a:solidFill>
            <a:srgbClr val="FFF8C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Labeler Build - SCOUT</a:t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TBA Build and COPS QA Test of Tturkey workflow migration</a:t>
            </a: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7" name="Google Shape;187;p29"/>
          <p:cNvSpPr txBox="1"/>
          <p:nvPr/>
        </p:nvSpPr>
        <p:spPr>
          <a:xfrm>
            <a:off x="170106" y="4033525"/>
            <a:ext cx="574200" cy="22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SFDC Pilot Kickoff</a:t>
            </a:r>
            <a:endParaRPr b="1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8" name="Google Shape;188;p29"/>
          <p:cNvSpPr txBox="1"/>
          <p:nvPr/>
        </p:nvSpPr>
        <p:spPr>
          <a:xfrm>
            <a:off x="2296710" y="2887150"/>
            <a:ext cx="858900" cy="22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SFDC Pilot Close</a:t>
            </a:r>
            <a:endParaRPr b="0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9" name="Google Shape;189;p29"/>
          <p:cNvSpPr/>
          <p:nvPr/>
        </p:nvSpPr>
        <p:spPr>
          <a:xfrm>
            <a:off x="1629406" y="3813585"/>
            <a:ext cx="112575" cy="163200"/>
          </a:xfrm>
          <a:prstGeom prst="flowChartSor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9"/>
          <p:cNvSpPr txBox="1"/>
          <p:nvPr/>
        </p:nvSpPr>
        <p:spPr>
          <a:xfrm>
            <a:off x="1179911" y="4093950"/>
            <a:ext cx="1011600" cy="22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Labeler - SCOUT - User Acceptance complete</a:t>
            </a:r>
            <a:endParaRPr b="0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1" name="Google Shape;191;p29"/>
          <p:cNvSpPr/>
          <p:nvPr/>
        </p:nvSpPr>
        <p:spPr>
          <a:xfrm>
            <a:off x="4741206" y="2667272"/>
            <a:ext cx="112575" cy="163200"/>
          </a:xfrm>
          <a:prstGeom prst="flowChartSor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9"/>
          <p:cNvSpPr txBox="1"/>
          <p:nvPr/>
        </p:nvSpPr>
        <p:spPr>
          <a:xfrm>
            <a:off x="4311644" y="2833588"/>
            <a:ext cx="971700" cy="33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SFDC MVP Wave 1 Release</a:t>
            </a:r>
            <a:endParaRPr b="1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3" name="Google Shape;193;p29"/>
          <p:cNvSpPr txBox="1"/>
          <p:nvPr/>
        </p:nvSpPr>
        <p:spPr>
          <a:xfrm>
            <a:off x="426800" y="1224300"/>
            <a:ext cx="2253000" cy="488700"/>
          </a:xfrm>
          <a:prstGeom prst="rect">
            <a:avLst/>
          </a:prstGeom>
          <a:solidFill>
            <a:srgbClr val="FFDCD0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Salesforce Pilot (AU) 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</a:t>
            </a:r>
            <a:r>
              <a:rPr b="0" i="0" lang="en" sz="800" u="sng" cap="none" strike="noStrike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Feedback collection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during MVP build process. Manual, Bulk lead upload - no more Rep Sheets for lead delivery  </a:t>
            </a: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4" name="Google Shape;194;p29"/>
          <p:cNvSpPr/>
          <p:nvPr/>
        </p:nvSpPr>
        <p:spPr>
          <a:xfrm>
            <a:off x="6807452" y="2667275"/>
            <a:ext cx="112575" cy="163200"/>
          </a:xfrm>
          <a:prstGeom prst="flowChartSor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9"/>
          <p:cNvSpPr txBox="1"/>
          <p:nvPr/>
        </p:nvSpPr>
        <p:spPr>
          <a:xfrm>
            <a:off x="6357938" y="2887150"/>
            <a:ext cx="1011600" cy="22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SFDC MVP Wave 2 Release</a:t>
            </a:r>
            <a:endParaRPr b="0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6" name="Google Shape;196;p29"/>
          <p:cNvSpPr txBox="1"/>
          <p:nvPr/>
        </p:nvSpPr>
        <p:spPr>
          <a:xfrm>
            <a:off x="1660350" y="2055725"/>
            <a:ext cx="4438800" cy="488700"/>
          </a:xfrm>
          <a:prstGeom prst="rect">
            <a:avLst/>
          </a:prstGeom>
          <a:solidFill>
            <a:srgbClr val="DEFAFF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Labeler Build - Job Post - 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Migration of Job Post workflows into Labeler - TBA development</a:t>
            </a:r>
            <a:endParaRPr b="0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7" name="Google Shape;197;p29"/>
          <p:cNvSpPr/>
          <p:nvPr/>
        </p:nvSpPr>
        <p:spPr>
          <a:xfrm>
            <a:off x="400909" y="3824735"/>
            <a:ext cx="112575" cy="163200"/>
          </a:xfrm>
          <a:prstGeom prst="flowChartSor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9"/>
          <p:cNvSpPr txBox="1"/>
          <p:nvPr/>
        </p:nvSpPr>
        <p:spPr>
          <a:xfrm>
            <a:off x="883550" y="3098688"/>
            <a:ext cx="1339500" cy="332100"/>
          </a:xfrm>
          <a:prstGeom prst="rect">
            <a:avLst/>
          </a:prstGeom>
          <a:solidFill>
            <a:srgbClr val="FFF8C2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Labeler  SCOUT - 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Training &amp; Field readiness </a:t>
            </a:r>
            <a:endParaRPr b="0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9" name="Google Shape;199;p29"/>
          <p:cNvSpPr txBox="1"/>
          <p:nvPr/>
        </p:nvSpPr>
        <p:spPr>
          <a:xfrm>
            <a:off x="2000198" y="4033525"/>
            <a:ext cx="858900" cy="22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Labeler - Full Deployment</a:t>
            </a:r>
            <a:endParaRPr b="1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0" name="Google Shape;200;p29"/>
          <p:cNvSpPr txBox="1"/>
          <p:nvPr/>
        </p:nvSpPr>
        <p:spPr>
          <a:xfrm>
            <a:off x="400900" y="2076500"/>
            <a:ext cx="1228500" cy="488700"/>
          </a:xfrm>
          <a:prstGeom prst="rect">
            <a:avLst/>
          </a:prstGeom>
          <a:solidFill>
            <a:srgbClr val="DEFAFF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Labeler Scope - Job Post - 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requirements, scope &amp; estimates</a:t>
            </a:r>
            <a:endParaRPr b="0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1" name="Google Shape;201;p29"/>
          <p:cNvSpPr/>
          <p:nvPr/>
        </p:nvSpPr>
        <p:spPr>
          <a:xfrm>
            <a:off x="2616017" y="2667272"/>
            <a:ext cx="112575" cy="163200"/>
          </a:xfrm>
          <a:prstGeom prst="flowChartSor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9"/>
          <p:cNvSpPr/>
          <p:nvPr/>
        </p:nvSpPr>
        <p:spPr>
          <a:xfrm>
            <a:off x="2191494" y="3824735"/>
            <a:ext cx="112575" cy="163200"/>
          </a:xfrm>
          <a:prstGeom prst="flowChartSor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9"/>
          <p:cNvSpPr txBox="1"/>
          <p:nvPr/>
        </p:nvSpPr>
        <p:spPr>
          <a:xfrm>
            <a:off x="6130100" y="2050650"/>
            <a:ext cx="1618500" cy="488700"/>
          </a:xfrm>
          <a:prstGeom prst="rect">
            <a:avLst/>
          </a:prstGeom>
          <a:solidFill>
            <a:srgbClr val="DEFAFF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Labeler Build v2 - Job Post - 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SFDC Integration</a:t>
            </a:r>
            <a:endParaRPr b="0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4" name="Google Shape;204;p29"/>
          <p:cNvSpPr txBox="1"/>
          <p:nvPr/>
        </p:nvSpPr>
        <p:spPr>
          <a:xfrm>
            <a:off x="426800" y="3459938"/>
            <a:ext cx="7484700" cy="2898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Deep Thought - AdCentral Matching v2 - </a:t>
            </a:r>
            <a:r>
              <a:rPr b="0" i="0" lang="en" sz="800" u="sng" cap="none" strike="noStrike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Timeline</a:t>
            </a: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Machine learning -  (IT), (ES), (BR), (JP) &amp;  (SG)</a:t>
            </a:r>
            <a:b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5" name="Google Shape;205;p29"/>
          <p:cNvSpPr/>
          <p:nvPr/>
        </p:nvSpPr>
        <p:spPr>
          <a:xfrm>
            <a:off x="7853102" y="3824725"/>
            <a:ext cx="112575" cy="163200"/>
          </a:xfrm>
          <a:prstGeom prst="flowChartSor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9"/>
          <p:cNvSpPr txBox="1"/>
          <p:nvPr/>
        </p:nvSpPr>
        <p:spPr>
          <a:xfrm>
            <a:off x="7403575" y="4033525"/>
            <a:ext cx="1011600" cy="35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AdC Matching - Complete  (IT), (ES), (BR), (JP)  &amp; (SG) </a:t>
            </a:r>
            <a:endParaRPr b="0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7" name="Google Shape;207;p29"/>
          <p:cNvSpPr txBox="1"/>
          <p:nvPr/>
        </p:nvSpPr>
        <p:spPr>
          <a:xfrm>
            <a:off x="5084588" y="3141150"/>
            <a:ext cx="3558300" cy="2898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Deep Thought - AdCentral Matching v2 - </a:t>
            </a:r>
            <a:r>
              <a:rPr b="0" i="0" lang="en" sz="800" u="sng" cap="none" strike="noStrike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Timeline</a:t>
            </a:r>
            <a:r>
              <a:rPr b="1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</a:t>
            </a: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(NL), (PL) &amp; (SE) - QA ONLY</a:t>
            </a:r>
            <a:endParaRPr b="0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b="0" i="0" sz="7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8" name="Google Shape;208;p29"/>
          <p:cNvSpPr txBox="1"/>
          <p:nvPr/>
        </p:nvSpPr>
        <p:spPr>
          <a:xfrm>
            <a:off x="7403588" y="4431025"/>
            <a:ext cx="1011600" cy="35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Havarti Deprecation (dependency)</a:t>
            </a:r>
            <a:endParaRPr b="1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9" name="Google Shape;209;p29"/>
          <p:cNvSpPr txBox="1"/>
          <p:nvPr/>
        </p:nvSpPr>
        <p:spPr>
          <a:xfrm>
            <a:off x="4057500" y="4737875"/>
            <a:ext cx="3795600" cy="2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" sz="1000" u="none" cap="none" strike="noStrike">
                <a:solidFill>
                  <a:srgbClr val="000000"/>
                </a:solidFill>
                <a:highlight>
                  <a:srgbClr val="FFD966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**Not included: Logic Gates Project - Definition Phase</a:t>
            </a:r>
            <a:endParaRPr b="1" i="0" sz="1000" u="none" cap="none" strike="noStrike">
              <a:solidFill>
                <a:srgbClr val="000000"/>
              </a:solidFill>
              <a:highlight>
                <a:srgbClr val="FFD966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2D2D2D"/>
      </a:dk2>
      <a:lt2>
        <a:srgbClr val="EEEEEE"/>
      </a:lt2>
      <a:accent1>
        <a:srgbClr val="085FF7"/>
      </a:accent1>
      <a:accent2>
        <a:srgbClr val="FF5A1F"/>
      </a:accent2>
      <a:accent3>
        <a:srgbClr val="FFFBDE"/>
      </a:accent3>
      <a:accent4>
        <a:srgbClr val="EBFEFF"/>
      </a:accent4>
      <a:accent5>
        <a:srgbClr val="FFF0EF"/>
      </a:accent5>
      <a:accent6>
        <a:srgbClr val="F53D4E"/>
      </a:accent6>
      <a:hlink>
        <a:srgbClr val="22222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