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38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38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HelveticaNeue-regular.fntdata"/><Relationship Id="rId12" Type="http://schemas.openxmlformats.org/officeDocument/2006/relationships/font" Target="fonts/Roboto-boldItalic.fntdata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6" Type="http://schemas.openxmlformats.org/officeDocument/2006/relationships/font" Target="fonts/HelveticaNeue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60200" y="1124288"/>
            <a:ext cx="76125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7200" y="3707750"/>
            <a:ext cx="82296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descr="00_LOGO_White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460200" y="3392833"/>
            <a:ext cx="1828800" cy="4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CUSTOM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2882262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1" name="Google Shape;51;p11"/>
          <p:cNvSpPr txBox="1"/>
          <p:nvPr>
            <p:ph idx="1" type="subTitle"/>
          </p:nvPr>
        </p:nvSpPr>
        <p:spPr>
          <a:xfrm>
            <a:off x="2617104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2" name="Google Shape;52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5042154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3" name="Google Shape;53;p11"/>
          <p:cNvSpPr txBox="1"/>
          <p:nvPr>
            <p:ph idx="2" type="subTitle"/>
          </p:nvPr>
        </p:nvSpPr>
        <p:spPr>
          <a:xfrm>
            <a:off x="4776996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02046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/>
          <p:nvPr>
            <p:ph idx="3" type="subTitle"/>
          </p:nvPr>
        </p:nvSpPr>
        <p:spPr>
          <a:xfrm>
            <a:off x="6936888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2882262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7" name="Google Shape;57;p11"/>
          <p:cNvSpPr txBox="1"/>
          <p:nvPr>
            <p:ph idx="4" type="subTitle"/>
          </p:nvPr>
        </p:nvSpPr>
        <p:spPr>
          <a:xfrm>
            <a:off x="2617213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5042154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/>
          <p:nvPr>
            <p:ph idx="5" type="subTitle"/>
          </p:nvPr>
        </p:nvSpPr>
        <p:spPr>
          <a:xfrm>
            <a:off x="4777048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0" name="Google Shape;60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02046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1" name="Google Shape;61;p11"/>
          <p:cNvSpPr txBox="1"/>
          <p:nvPr>
            <p:ph idx="6" type="subTitle"/>
          </p:nvPr>
        </p:nvSpPr>
        <p:spPr>
          <a:xfrm>
            <a:off x="6936888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2" name="Google Shape;62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2371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3" name="Google Shape;63;p11"/>
          <p:cNvSpPr txBox="1"/>
          <p:nvPr>
            <p:ph idx="7" type="subTitle"/>
          </p:nvPr>
        </p:nvSpPr>
        <p:spPr>
          <a:xfrm>
            <a:off x="457213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4" name="Google Shape;64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2371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5" name="Google Shape;65;p11"/>
          <p:cNvSpPr txBox="1"/>
          <p:nvPr>
            <p:ph idx="8" type="subTitle"/>
          </p:nvPr>
        </p:nvSpPr>
        <p:spPr>
          <a:xfrm>
            <a:off x="457200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Right">
  <p:cSld name="CUSTOM_1_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2"/>
          <p:cNvPicPr preferRelativeResize="0"/>
          <p:nvPr/>
        </p:nvPicPr>
        <p:blipFill rotWithShape="1">
          <a:blip r:embed="rId2">
            <a:alphaModFix/>
          </a:blip>
          <a:srcRect b="0" l="21820" r="21825" t="0"/>
          <a:stretch/>
        </p:blipFill>
        <p:spPr>
          <a:xfrm>
            <a:off x="4572000" y="0"/>
            <a:ext cx="45719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457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2"/>
          <p:cNvSpPr txBox="1"/>
          <p:nvPr>
            <p:ph idx="2"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Left">
  <p:cSld name="CUSTOM_1_2_2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3"/>
          <p:cNvPicPr preferRelativeResize="0"/>
          <p:nvPr/>
        </p:nvPicPr>
        <p:blipFill rotWithShape="1">
          <a:blip r:embed="rId2">
            <a:alphaModFix/>
          </a:blip>
          <a:srcRect b="0" l="21820" r="21825" t="0"/>
          <a:stretch/>
        </p:blipFill>
        <p:spPr>
          <a:xfrm>
            <a:off x="0" y="0"/>
            <a:ext cx="45719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>
            <p:ph type="title"/>
          </p:nvPr>
        </p:nvSpPr>
        <p:spPr>
          <a:xfrm>
            <a:off x="4804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2" type="title"/>
          </p:nvPr>
        </p:nvSpPr>
        <p:spPr>
          <a:xfrm>
            <a:off x="4804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4804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2 Left">
  <p:cSld name="CUSTOM_1_2_2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0" y="2578600"/>
            <a:ext cx="4572003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>
            <p:ph type="title"/>
          </p:nvPr>
        </p:nvSpPr>
        <p:spPr>
          <a:xfrm>
            <a:off x="4804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idx="2" type="title"/>
          </p:nvPr>
        </p:nvSpPr>
        <p:spPr>
          <a:xfrm>
            <a:off x="4804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4804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0" y="0"/>
            <a:ext cx="4572003" cy="257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2 Right">
  <p:cSld name="CUSTOM_1_2_2_1_1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4572000" y="2578600"/>
            <a:ext cx="4572003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4572000" y="0"/>
            <a:ext cx="4572003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>
            <p:ph type="title"/>
          </p:nvPr>
        </p:nvSpPr>
        <p:spPr>
          <a:xfrm>
            <a:off x="457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2" type="title"/>
          </p:nvPr>
        </p:nvSpPr>
        <p:spPr>
          <a:xfrm>
            <a:off x="457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457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/3 Image - Right">
  <p:cSld name="CUSTOM_1_2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6"/>
          <p:cNvPicPr preferRelativeResize="0"/>
          <p:nvPr/>
        </p:nvPicPr>
        <p:blipFill rotWithShape="1">
          <a:blip r:embed="rId2">
            <a:alphaModFix/>
          </a:blip>
          <a:srcRect b="0" l="12411" r="12410" t="0"/>
          <a:stretch/>
        </p:blipFill>
        <p:spPr>
          <a:xfrm>
            <a:off x="3044950" y="0"/>
            <a:ext cx="60990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>
            <p:ph type="title"/>
          </p:nvPr>
        </p:nvSpPr>
        <p:spPr>
          <a:xfrm>
            <a:off x="457200" y="457200"/>
            <a:ext cx="2318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p16"/>
          <p:cNvSpPr txBox="1"/>
          <p:nvPr>
            <p:ph idx="2" type="title"/>
          </p:nvPr>
        </p:nvSpPr>
        <p:spPr>
          <a:xfrm>
            <a:off x="457200" y="914400"/>
            <a:ext cx="2318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57200" y="2159850"/>
            <a:ext cx="2318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/3 Image - Left">
  <p:cSld name="CUSTOM_1_2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7"/>
          <p:cNvPicPr preferRelativeResize="0"/>
          <p:nvPr/>
        </p:nvPicPr>
        <p:blipFill rotWithShape="1">
          <a:blip r:embed="rId2">
            <a:alphaModFix/>
          </a:blip>
          <a:srcRect b="0" l="12411" r="12410" t="0"/>
          <a:stretch/>
        </p:blipFill>
        <p:spPr>
          <a:xfrm>
            <a:off x="0" y="0"/>
            <a:ext cx="60990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>
            <p:ph type="title"/>
          </p:nvPr>
        </p:nvSpPr>
        <p:spPr>
          <a:xfrm>
            <a:off x="6368375" y="457200"/>
            <a:ext cx="2318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2" name="Google Shape;102;p17"/>
          <p:cNvSpPr txBox="1"/>
          <p:nvPr>
            <p:ph idx="2" type="title"/>
          </p:nvPr>
        </p:nvSpPr>
        <p:spPr>
          <a:xfrm>
            <a:off x="6368375" y="914400"/>
            <a:ext cx="2318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6368375" y="2159850"/>
            <a:ext cx="2318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3 Image - Right">
  <p:cSld name="CUSTOM_1_2_1_1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 rotWithShape="1">
          <a:blip r:embed="rId2">
            <a:alphaModFix/>
          </a:blip>
          <a:srcRect b="0" l="31204" r="31204" t="0"/>
          <a:stretch/>
        </p:blipFill>
        <p:spPr>
          <a:xfrm>
            <a:off x="6099050" y="0"/>
            <a:ext cx="304952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>
            <p:ph type="title"/>
          </p:nvPr>
        </p:nvSpPr>
        <p:spPr>
          <a:xfrm>
            <a:off x="457200" y="457200"/>
            <a:ext cx="5411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8"/>
          <p:cNvSpPr txBox="1"/>
          <p:nvPr>
            <p:ph idx="2" type="title"/>
          </p:nvPr>
        </p:nvSpPr>
        <p:spPr>
          <a:xfrm>
            <a:off x="457200" y="914400"/>
            <a:ext cx="5411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457200" y="2159850"/>
            <a:ext cx="5411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3 Image - Left">
  <p:cSld name="CUSTOM_1_2_1_1_2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/>
          <p:cNvPicPr preferRelativeResize="0"/>
          <p:nvPr/>
        </p:nvPicPr>
        <p:blipFill rotWithShape="1">
          <a:blip r:embed="rId2">
            <a:alphaModFix/>
          </a:blip>
          <a:srcRect b="0" l="31204" r="31204" t="0"/>
          <a:stretch/>
        </p:blipFill>
        <p:spPr>
          <a:xfrm>
            <a:off x="0" y="0"/>
            <a:ext cx="304952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>
            <p:ph type="title"/>
          </p:nvPr>
        </p:nvSpPr>
        <p:spPr>
          <a:xfrm>
            <a:off x="3278125" y="457200"/>
            <a:ext cx="54087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13" name="Google Shape;113;p19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19"/>
          <p:cNvSpPr txBox="1"/>
          <p:nvPr>
            <p:ph idx="2" type="title"/>
          </p:nvPr>
        </p:nvSpPr>
        <p:spPr>
          <a:xfrm>
            <a:off x="3278125" y="914400"/>
            <a:ext cx="540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3278125" y="2159850"/>
            <a:ext cx="54087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Caption">
  <p:cSld name="CUSTOM_1_2_1_1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0"/>
          <p:cNvPicPr preferRelativeResize="0"/>
          <p:nvPr/>
        </p:nvPicPr>
        <p:blipFill rotWithShape="1">
          <a:blip r:embed="rId2">
            <a:alphaModFix/>
          </a:blip>
          <a:srcRect b="22143" l="0" r="0" t="22144"/>
          <a:stretch/>
        </p:blipFill>
        <p:spPr>
          <a:xfrm>
            <a:off x="0" y="0"/>
            <a:ext cx="9144000" cy="322967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>
            <p:ph type="title"/>
          </p:nvPr>
        </p:nvSpPr>
        <p:spPr>
          <a:xfrm>
            <a:off x="457200" y="457200"/>
            <a:ext cx="38121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CCCCC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9pPr>
          </a:lstStyle>
          <a:p/>
        </p:txBody>
      </p:sp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20"/>
          <p:cNvSpPr txBox="1"/>
          <p:nvPr>
            <p:ph idx="2" type="title"/>
          </p:nvPr>
        </p:nvSpPr>
        <p:spPr>
          <a:xfrm>
            <a:off x="457200" y="3458275"/>
            <a:ext cx="3812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4572000" y="3458275"/>
            <a:ext cx="4114800" cy="12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ody 1">
  <p:cSld name="CUSTOM_1_3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title"/>
          </p:nvPr>
        </p:nvSpPr>
        <p:spPr>
          <a:xfrm>
            <a:off x="457200" y="914400"/>
            <a:ext cx="617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600200"/>
            <a:ext cx="61722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1_2_1_1_1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/>
          <p:nvPr/>
        </p:nvSpPr>
        <p:spPr>
          <a:xfrm>
            <a:off x="6026500" y="2578650"/>
            <a:ext cx="3199200" cy="2578500"/>
          </a:xfrm>
          <a:prstGeom prst="rect">
            <a:avLst/>
          </a:prstGeom>
          <a:solidFill>
            <a:srgbClr val="6C45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/>
          <p:nvPr/>
        </p:nvSpPr>
        <p:spPr>
          <a:xfrm>
            <a:off x="-72850" y="2578650"/>
            <a:ext cx="3199200" cy="2578500"/>
          </a:xfrm>
          <a:prstGeom prst="rect">
            <a:avLst/>
          </a:prstGeom>
          <a:solidFill>
            <a:srgbClr val="00B8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1"/>
          <p:cNvSpPr/>
          <p:nvPr/>
        </p:nvSpPr>
        <p:spPr>
          <a:xfrm>
            <a:off x="3027950" y="125"/>
            <a:ext cx="3114300" cy="2578500"/>
          </a:xfrm>
          <a:prstGeom prst="rect">
            <a:avLst/>
          </a:prstGeom>
          <a:solidFill>
            <a:srgbClr val="085F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3058100" y="2578600"/>
            <a:ext cx="3040949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-30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21"/>
          <p:cNvSpPr txBox="1"/>
          <p:nvPr>
            <p:ph type="title"/>
          </p:nvPr>
        </p:nvSpPr>
        <p:spPr>
          <a:xfrm>
            <a:off x="4572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130" name="Google Shape;130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609905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1"/>
          <p:cNvSpPr txBox="1"/>
          <p:nvPr>
            <p:ph idx="2" type="title"/>
          </p:nvPr>
        </p:nvSpPr>
        <p:spPr>
          <a:xfrm>
            <a:off x="3543300" y="1002950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3" type="title"/>
          </p:nvPr>
        </p:nvSpPr>
        <p:spPr>
          <a:xfrm>
            <a:off x="66294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 1">
  <p:cSld name="CUSTOM_1_2_1_1_1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6071200" y="2578650"/>
            <a:ext cx="3109800" cy="2578500"/>
          </a:xfrm>
          <a:prstGeom prst="rect">
            <a:avLst/>
          </a:prstGeom>
          <a:solidFill>
            <a:srgbClr val="F53D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-28125" y="2578650"/>
            <a:ext cx="3109800" cy="2578500"/>
          </a:xfrm>
          <a:prstGeom prst="rect">
            <a:avLst/>
          </a:prstGeom>
          <a:solidFill>
            <a:srgbClr val="F067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3030200" y="125"/>
            <a:ext cx="3109800" cy="2578500"/>
          </a:xfrm>
          <a:prstGeom prst="rect">
            <a:avLst/>
          </a:prstGeom>
          <a:solidFill>
            <a:srgbClr val="FF5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3058100" y="2578600"/>
            <a:ext cx="3040949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-30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0" name="Google Shape;140;p22"/>
          <p:cNvSpPr txBox="1"/>
          <p:nvPr>
            <p:ph type="title"/>
          </p:nvPr>
        </p:nvSpPr>
        <p:spPr>
          <a:xfrm>
            <a:off x="4572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141" name="Google Shape;141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6099050" y="0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/>
          <p:nvPr>
            <p:ph idx="2" type="title"/>
          </p:nvPr>
        </p:nvSpPr>
        <p:spPr>
          <a:xfrm>
            <a:off x="3543300" y="1002950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3" type="title"/>
          </p:nvPr>
        </p:nvSpPr>
        <p:spPr>
          <a:xfrm>
            <a:off x="66294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Copy">
  <p:cSld name="CUSTOM_1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>
            <a:off x="457200" y="981850"/>
            <a:ext cx="6172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9pPr>
          </a:lstStyle>
          <a:p/>
        </p:txBody>
      </p:sp>
      <p:sp>
        <p:nvSpPr>
          <p:cNvPr id="147" name="Google Shape;147;p23"/>
          <p:cNvSpPr txBox="1"/>
          <p:nvPr>
            <p:ph idx="2"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48" name="Google Shape;148;p23"/>
          <p:cNvSpPr txBox="1"/>
          <p:nvPr>
            <p:ph idx="1" type="subTitle"/>
          </p:nvPr>
        </p:nvSpPr>
        <p:spPr>
          <a:xfrm>
            <a:off x="457200" y="2898150"/>
            <a:ext cx="76686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>
                <a:solidFill>
                  <a:srgbClr val="9E9E9E"/>
                </a:solidFill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sion">
  <p:cSld name="CUSTOM_2">
    <p:bg>
      <p:bgPr>
        <a:solidFill>
          <a:srgbClr val="085FF7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/>
          <p:nvPr/>
        </p:nvSpPr>
        <p:spPr>
          <a:xfrm>
            <a:off x="292700" y="4662825"/>
            <a:ext cx="676200" cy="262500"/>
          </a:xfrm>
          <a:prstGeom prst="rect">
            <a:avLst/>
          </a:prstGeom>
          <a:solidFill>
            <a:srgbClr val="2064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2250" y="378100"/>
            <a:ext cx="4434840" cy="4434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 1">
  <p:cSld name="BLANK_2">
    <p:bg>
      <p:bgPr>
        <a:solidFill>
          <a:srgbClr val="DEFA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4" name="Google Shape;154;p25"/>
          <p:cNvSpPr txBox="1"/>
          <p:nvPr>
            <p:ph type="title"/>
          </p:nvPr>
        </p:nvSpPr>
        <p:spPr>
          <a:xfrm>
            <a:off x="457200" y="457200"/>
            <a:ext cx="192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2164F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9pPr>
          </a:lstStyle>
          <a:p/>
        </p:txBody>
      </p:sp>
      <p:sp>
        <p:nvSpPr>
          <p:cNvPr id="155" name="Google Shape;155;p25"/>
          <p:cNvSpPr txBox="1"/>
          <p:nvPr>
            <p:ph idx="2" type="title"/>
          </p:nvPr>
        </p:nvSpPr>
        <p:spPr>
          <a:xfrm>
            <a:off x="1600200" y="457200"/>
            <a:ext cx="192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56" name="Google Shape;156;p25"/>
          <p:cNvSpPr txBox="1"/>
          <p:nvPr>
            <p:ph idx="3" type="title"/>
          </p:nvPr>
        </p:nvSpPr>
        <p:spPr>
          <a:xfrm>
            <a:off x="1600200" y="1389888"/>
            <a:ext cx="6172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Dark">
  <p:cSld name="BLANK_1">
    <p:bg>
      <p:bgPr>
        <a:solidFill>
          <a:srgbClr val="000000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159" name="Google Shape;15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6"/>
          <p:cNvSpPr txBox="1"/>
          <p:nvPr>
            <p:ph idx="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1" name="Google Shape;161;p26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Imag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0" y="0"/>
            <a:ext cx="9144000" cy="5148000"/>
          </a:xfrm>
          <a:prstGeom prst="rect">
            <a:avLst/>
          </a:prstGeom>
          <a:solidFill>
            <a:srgbClr val="085FF7">
              <a:alpha val="71764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31" name="Google Shape;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Dark">
  <p:cSld name="SECTION_HEADER_2">
    <p:bg>
      <p:bgPr>
        <a:solidFill>
          <a:srgbClr val="FF5A1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36" name="Google Shape;3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Light">
  <p:cSld name="SECTION_HEADER_2_1">
    <p:bg>
      <p:bgPr>
        <a:solidFill>
          <a:srgbClr val="EFEFEF">
            <a:alpha val="0"/>
          </a:srgbClr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A1F"/>
              </a:buClr>
              <a:buSzPts val="5500"/>
              <a:buNone/>
              <a:defRPr sz="5500">
                <a:solidFill>
                  <a:srgbClr val="FF5A1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solidFill>
          <a:srgbClr val="085FF7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_LOGO_White.png"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/>
          <p:nvPr/>
        </p:nvSpPr>
        <p:spPr>
          <a:xfrm>
            <a:off x="1149186" y="2764906"/>
            <a:ext cx="37560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b="1" i="0" lang="en" sz="55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You.</a:t>
            </a:r>
            <a:endParaRPr b="1" i="0" sz="55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908256"/>
            <a:ext cx="545050" cy="54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/>
        </p:nvSpPr>
        <p:spPr>
          <a:xfrm>
            <a:off x="457200" y="457200"/>
            <a:ext cx="8229600" cy="3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Table of Contents</a:t>
            </a:r>
            <a:endParaRPr b="0" i="0" sz="16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1461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.png"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196" y="4690875"/>
            <a:ext cx="385925" cy="106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">
          <p15:clr>
            <a:srgbClr val="EA4335"/>
          </p15:clr>
        </p15:guide>
        <p15:guide id="2" pos="5472">
          <p15:clr>
            <a:srgbClr val="EA4335"/>
          </p15:clr>
        </p15:guide>
        <p15:guide id="3" orient="horz" pos="288">
          <p15:clr>
            <a:srgbClr val="EA4335"/>
          </p15:clr>
        </p15:guide>
        <p15:guide id="4" orient="horz" pos="2955">
          <p15:clr>
            <a:srgbClr val="EA4335"/>
          </p15:clr>
        </p15:guide>
        <p15:guide id="5" pos="1584">
          <p15:clr>
            <a:srgbClr val="EA4335"/>
          </p15:clr>
        </p15:guide>
        <p15:guide id="6" pos="2880">
          <p15:clr>
            <a:srgbClr val="EA4335"/>
          </p15:clr>
        </p15:guide>
        <p15:guide id="7" pos="4176">
          <p15:clr>
            <a:srgbClr val="EA4335"/>
          </p15:clr>
        </p15:guide>
        <p15:guide id="8" orient="horz" pos="1624">
          <p15:clr>
            <a:srgbClr val="EA4335"/>
          </p15:clr>
        </p15:guide>
        <p15:guide id="9" pos="1924">
          <p15:clr>
            <a:srgbClr val="EA4335"/>
          </p15:clr>
        </p15:guide>
        <p15:guide id="10" pos="3842">
          <p15:clr>
            <a:srgbClr val="EA4335"/>
          </p15:clr>
        </p15:guide>
        <p15:guide id="11" orient="horz" pos="2166">
          <p15:clr>
            <a:srgbClr val="EA4335"/>
          </p15:clr>
        </p15:guide>
        <p15:guide id="12" orient="horz" pos="108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iki.indeed.com/pages/viewpage.action?pageId=209209228" TargetMode="External"/><Relationship Id="rId4" Type="http://schemas.openxmlformats.org/officeDocument/2006/relationships/hyperlink" Target="https://docs.google.com/document/d/1HyZ_iVKeW4XCl6nRFT24HckfjcDRTpfsNvU2AtuoFWk/edit#" TargetMode="External"/><Relationship Id="rId9" Type="http://schemas.openxmlformats.org/officeDocument/2006/relationships/hyperlink" Target="https://wiki.indeed.com/display/~bradfigler" TargetMode="External"/><Relationship Id="rId5" Type="http://schemas.openxmlformats.org/officeDocument/2006/relationships/hyperlink" Target="https://wiki.indeed.com/pages/viewpage.action?pageId=231726155#SolutionDocumentation(ContentFeedback)-ReportaJob" TargetMode="External"/><Relationship Id="rId6" Type="http://schemas.openxmlformats.org/officeDocument/2006/relationships/hyperlink" Target="https://wiki.indeed.com/pages/viewpage.action?pageId=231726155#SolutionDocumentation(ContentFeedback)-JobRelevanceFeedback" TargetMode="External"/><Relationship Id="rId7" Type="http://schemas.openxmlformats.org/officeDocument/2006/relationships/hyperlink" Target="https://wiki.indeed.com/pages/viewpage.action?pageId=231726155#SolutionDocumentation(ContentFeedback)-ITAFeedback" TargetMode="External"/><Relationship Id="rId8" Type="http://schemas.openxmlformats.org/officeDocument/2006/relationships/hyperlink" Target="https://wiki.indeed.com/display/~tfeng" TargetMode="External"/><Relationship Id="rId11" Type="http://schemas.openxmlformats.org/officeDocument/2006/relationships/hyperlink" Target="https://wiki.indeed.com/display/~kdegi" TargetMode="External"/><Relationship Id="rId10" Type="http://schemas.openxmlformats.org/officeDocument/2006/relationships/hyperlink" Target="https://wiki.indeed.com/pages/viewpage.action?pageId=231726155#SolutionDocumentation(ContentFeedback)-EmailFeedback" TargetMode="External"/><Relationship Id="rId13" Type="http://schemas.openxmlformats.org/officeDocument/2006/relationships/hyperlink" Target="https://wiki.indeed.com/pages/viewpage.action?pageId=231726155#SolutionDocumentation(ContentFeedback)-ACMEReviewReporting" TargetMode="External"/><Relationship Id="rId12" Type="http://schemas.openxmlformats.org/officeDocument/2006/relationships/hyperlink" Target="https://wiki.indeed.com/pages/viewpage.action?pageId=231726155#SolutionDocumentation(ContentFeedback)-ACMEReviewReporting" TargetMode="External"/><Relationship Id="rId15" Type="http://schemas.openxmlformats.org/officeDocument/2006/relationships/hyperlink" Target="https://docs.google.com/spreadsheets/d/1abQ8lVbvY49apCOIUTxxOVUXy3T5t9UhemRyNQZ2GRQ/edit#gid=417519317" TargetMode="External"/><Relationship Id="rId14" Type="http://schemas.openxmlformats.org/officeDocument/2006/relationships/hyperlink" Target="https://wiki.indeed.com/display/~tbergman" TargetMode="External"/><Relationship Id="rId17" Type="http://schemas.openxmlformats.org/officeDocument/2006/relationships/hyperlink" Target="https://bugs.indeed.com/browse/JSRCH-6100" TargetMode="External"/><Relationship Id="rId16" Type="http://schemas.openxmlformats.org/officeDocument/2006/relationships/hyperlink" Target="https://bugs.indeed.com/browse/JSRCH-5958" TargetMode="External"/><Relationship Id="rId18" Type="http://schemas.openxmlformats.org/officeDocument/2006/relationships/hyperlink" Target="https://bugs.indeed.com/browse/JSRCH-6226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ht40vUzloSJjKc5ZA10LX5_ASlXi55rjjC13OO1tHgk/edit?usp=sharing" TargetMode="External"/><Relationship Id="rId4" Type="http://schemas.openxmlformats.org/officeDocument/2006/relationships/hyperlink" Target="https://docs.google.com/document/d/1ht40vUzloSJjKc5ZA10LX5_ASlXi55rjjC13OO1tHgk/edit?usp=sharing" TargetMode="External"/><Relationship Id="rId5" Type="http://schemas.openxmlformats.org/officeDocument/2006/relationships/hyperlink" Target="https://docs.google.com/document/d/1ht40vUzloSJjKc5ZA10LX5_ASlXi55rjjC13OO1tHgk/edit?usp=sharing" TargetMode="External"/><Relationship Id="rId6" Type="http://schemas.openxmlformats.org/officeDocument/2006/relationships/hyperlink" Target="https://docs.google.com/document/d/1hJVBF7YVX0j-obTFD8HxBwoa-EGtFXqUWchAthiJvNY/edit?usp=sharing" TargetMode="External"/><Relationship Id="rId7" Type="http://schemas.openxmlformats.org/officeDocument/2006/relationships/hyperlink" Target="https://docs.google.com/document/d/1dA4sxz3Ut7MMnyxQ0yHIYfPumGWp0gLD1jNkTfhRUH0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ctrTitle"/>
          </p:nvPr>
        </p:nvSpPr>
        <p:spPr>
          <a:xfrm>
            <a:off x="457200" y="849463"/>
            <a:ext cx="76125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</a:pPr>
            <a:r>
              <a:rPr lang="en"/>
              <a:t>Content Feedback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</a:pPr>
            <a:r>
              <a:t/>
            </a:r>
            <a:endParaRPr b="0"/>
          </a:p>
        </p:txBody>
      </p:sp>
      <p:sp>
        <p:nvSpPr>
          <p:cNvPr id="167" name="Google Shape;167;p27"/>
          <p:cNvSpPr txBox="1"/>
          <p:nvPr>
            <p:ph idx="1" type="subTitle"/>
          </p:nvPr>
        </p:nvSpPr>
        <p:spPr>
          <a:xfrm>
            <a:off x="457200" y="3707750"/>
            <a:ext cx="82296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Start Date | June 2019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Previous Owner: Dorothy Parades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28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Scope</a:t>
            </a:r>
            <a:endParaRPr/>
          </a:p>
        </p:txBody>
      </p:sp>
      <p:sp>
        <p:nvSpPr>
          <p:cNvPr id="174" name="Google Shape;174;p28"/>
          <p:cNvSpPr txBox="1"/>
          <p:nvPr>
            <p:ph idx="2" type="title"/>
          </p:nvPr>
        </p:nvSpPr>
        <p:spPr>
          <a:xfrm>
            <a:off x="457200" y="708275"/>
            <a:ext cx="6172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3"/>
              </a:rPr>
              <a:t>Content Feedback</a:t>
            </a:r>
            <a:r>
              <a:rPr lang="en"/>
              <a:t> </a:t>
            </a:r>
            <a:r>
              <a:rPr lang="en" sz="1100"/>
              <a:t> </a:t>
            </a:r>
            <a:r>
              <a:rPr lang="en" sz="11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One Pager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4395150" y="1114750"/>
            <a:ext cx="4566600" cy="33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 4:  Orion Team - UI/UX Experience, Qualitative Testing &amp; Documentation - </a:t>
            </a:r>
            <a:r>
              <a:rPr b="1" i="0" lang="en" sz="1200" u="none" cap="none" strike="noStrike">
                <a:solidFill>
                  <a:schemeClr val="hlink"/>
                </a:solidFill>
                <a:highlight>
                  <a:srgbClr val="D9EAD3"/>
                </a:highlight>
                <a:latin typeface="Arial"/>
                <a:ea typeface="Arial"/>
                <a:cs typeface="Arial"/>
                <a:sym typeface="Arial"/>
              </a:rPr>
              <a:t>Complete for the following: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Char char="●"/>
            </a:pPr>
            <a:r>
              <a:rPr b="1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Report a Job</a:t>
            </a:r>
            <a:r>
              <a:rPr b="1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Ethan Avey</a:t>
            </a:r>
            <a:endParaRPr b="0" i="0" sz="1100" u="none" cap="none" strike="noStrike">
              <a:solidFill>
                <a:srgbClr val="3572B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Char char="●"/>
            </a:pPr>
            <a:r>
              <a:rPr b="1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MicroContent (Job Relevance) Feedback</a:t>
            </a:r>
            <a:r>
              <a:rPr b="1" i="0" lang="en" sz="11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 Calvin Wang</a:t>
            </a:r>
            <a:endParaRPr b="0" i="0" sz="11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Char char="●"/>
            </a:pPr>
            <a:r>
              <a:rPr b="1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ITA Feedback</a:t>
            </a:r>
            <a:r>
              <a:rPr b="1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Tingting Feng</a:t>
            </a:r>
            <a:r>
              <a:rPr b="0" i="0" lang="en" sz="1100" u="none" cap="none" strike="noStrik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Brad Figler</a:t>
            </a:r>
            <a:r>
              <a:rPr b="0" i="0" lang="en" sz="1100" u="none" cap="none" strike="noStrik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100" u="none" cap="none" strike="noStrike">
              <a:solidFill>
                <a:srgbClr val="3572B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Char char="●"/>
            </a:pPr>
            <a:r>
              <a:rPr b="1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Email Feedback</a:t>
            </a:r>
            <a:r>
              <a:rPr b="1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100" u="none" cap="none" strike="noStrike">
                <a:solidFill>
                  <a:srgbClr val="3572B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en" sz="1100" u="none" cap="none" strike="noStrik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Karen Degi</a:t>
            </a:r>
            <a:r>
              <a:rPr b="0" i="0" lang="en" sz="1100" u="none" cap="none" strike="noStrik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rgbClr val="3572B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Char char="●"/>
            </a:pPr>
            <a:r>
              <a:rPr b="1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Company Reviews </a:t>
            </a:r>
            <a:r>
              <a:rPr b="0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- </a:t>
            </a:r>
            <a:r>
              <a:rPr b="0" i="0" lang="en" sz="1100" u="none" cap="none" strike="noStrike">
                <a:solidFill>
                  <a:srgbClr val="3572B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Thomas Bergman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Next-up: </a:t>
            </a:r>
            <a:r>
              <a:rPr b="0" i="0" lang="en" sz="1200" u="sng" cap="none" strike="noStrik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Priority List (Squall Ops)</a:t>
            </a:r>
            <a:endParaRPr b="0" i="0" sz="12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3572B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 5: Expansion Program </a:t>
            </a: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Engineering &amp; Implementation across Indeed Products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Centralized Provider - Team Mosaic adoption already?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Q1-2020 scheduling for Content Feedback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Negate Login for visitor feedback (specific products)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Deliver consistent, discoverable holistic UX experience 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3572B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496475" y="1252750"/>
            <a:ext cx="3969600" cy="31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000">
                <a:solidFill>
                  <a:srgbClr val="2164F3"/>
                </a:solidFill>
              </a:rPr>
              <a:t>Mechanism to report poor-quality jobs, relevance or content related issues across Indeed’s ecosystem</a:t>
            </a:r>
            <a:endParaRPr b="1" sz="1000">
              <a:solidFill>
                <a:srgbClr val="2164F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rgbClr val="2164F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Initiative 1:  </a:t>
            </a:r>
            <a:r>
              <a:rPr b="1" lang="en" sz="120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Mosaic Implementation </a:t>
            </a:r>
            <a:r>
              <a:rPr b="1" lang="en" sz="1200">
                <a:solidFill>
                  <a:schemeClr val="hlink"/>
                </a:solidFill>
                <a:highlight>
                  <a:srgbClr val="D9EAD3"/>
                </a:highlight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b="1" lang="en" sz="120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Report a Job Provider Update - Mobile/Desktop &amp; 2-Pane Integration</a:t>
            </a:r>
            <a:endParaRPr sz="1200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Initiative 2:  Refactor &amp; Component Re-Design </a:t>
            </a:r>
            <a:r>
              <a:rPr b="1" lang="en" sz="1200">
                <a:solidFill>
                  <a:schemeClr val="hlink"/>
                </a:solidFill>
                <a:highlight>
                  <a:srgbClr val="D9EAD3"/>
                </a:highlight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Report a Job</a:t>
            </a:r>
            <a:endParaRPr sz="1200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Initiative 3: </a:t>
            </a:r>
            <a:r>
              <a:rPr lang="en" sz="1200">
                <a:solidFill>
                  <a:schemeClr val="dk1"/>
                </a:solidFill>
              </a:rPr>
              <a:t> </a:t>
            </a:r>
            <a:r>
              <a:rPr b="1" lang="en" sz="1200">
                <a:solidFill>
                  <a:schemeClr val="dk1"/>
                </a:solidFill>
              </a:rPr>
              <a:t>Micro-Content Feedback </a:t>
            </a:r>
            <a:r>
              <a:rPr lang="en" sz="1200">
                <a:solidFill>
                  <a:schemeClr val="dk1"/>
                </a:solidFill>
              </a:rPr>
              <a:t>(Calvin Wang)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Dislike jobs test</a:t>
            </a:r>
            <a:endParaRPr sz="12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Testing at 2x33% in en-US</a:t>
            </a:r>
            <a:endParaRPr sz="12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Page-level Relevance Rating on SERP</a:t>
            </a:r>
            <a:endParaRPr sz="12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Rollout at 5% “evergreen test” in en-US</a:t>
            </a:r>
            <a:endParaRPr sz="12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VJ Relevance Rating</a:t>
            </a:r>
            <a:endParaRPr sz="12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Testing at 25% in en-US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2" name="Google Shape;18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Search Quality Operations   </a:t>
            </a:r>
            <a:endParaRPr/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Feedback data are categorized into two categories:</a:t>
            </a:r>
            <a:endParaRPr b="1"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5969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Data Measurement -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Cues &amp; signals for job &amp; query, content relevance</a:t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596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Quality Enforcement 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 Derive signal for problem, identify the product team responsible, report the issue </a:t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Explanation of Necessity: </a:t>
            </a:r>
            <a:endParaRPr b="1"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762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Explanation &amp; Pain Points</a:t>
            </a:r>
            <a:endParaRPr b="1"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762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Cost/Savings, Vendor Stats, Quality Enforcement &amp; Examples</a:t>
            </a:r>
            <a:endParaRPr b="1"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762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NOTE -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In situations where feedback of any type is unavailable, the </a:t>
            </a: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Ops team hires vendors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proxy the user experience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This research does help, but coverage is limited and signal is weak. </a:t>
            </a:r>
            <a:endParaRPr b="1" sz="1300">
              <a:solidFill>
                <a:srgbClr val="3572B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b="1"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Current status, risk and approach / attempts</a:t>
            </a: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to stay on track.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D2D2D"/>
      </a:dk2>
      <a:lt2>
        <a:srgbClr val="EEEEEE"/>
      </a:lt2>
      <a:accent1>
        <a:srgbClr val="085FF7"/>
      </a:accent1>
      <a:accent2>
        <a:srgbClr val="FF5A1F"/>
      </a:accent2>
      <a:accent3>
        <a:srgbClr val="FFFBDE"/>
      </a:accent3>
      <a:accent4>
        <a:srgbClr val="EBFEFF"/>
      </a:accent4>
      <a:accent5>
        <a:srgbClr val="FFF0EF"/>
      </a:accent5>
      <a:accent6>
        <a:srgbClr val="F53D4E"/>
      </a:accent6>
      <a:hlink>
        <a:srgbClr val="22222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