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7CC610-9E23-4F82-AFC9-7B534D39D9D1}">
  <a:tblStyle styleId="{C97CC610-9E23-4F82-AFC9-7B534D39D9D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Resources: Selinium scrip, search terms &amp; proxy list</a:t>
            </a:r>
            <a:endParaRPr/>
          </a:p>
          <a:p>
            <a:pPr indent="0" lvl="0" marL="0" rtl="0" algn="l">
              <a:lnSpc>
                <a:spcPct val="100000"/>
              </a:lnSpc>
              <a:spcBef>
                <a:spcPts val="0"/>
              </a:spcBef>
              <a:spcAft>
                <a:spcPts val="0"/>
              </a:spcAft>
              <a:buSzPts val="1100"/>
              <a:buNone/>
            </a:pPr>
            <a:r>
              <a:rPr lang="en" sz="1050">
                <a:solidFill>
                  <a:srgbClr val="595959"/>
                </a:solidFill>
                <a:highlight>
                  <a:srgbClr val="FFFFFF"/>
                </a:highlight>
              </a:rPr>
              <a:t>Each enrichment component serves a single purpose, and ideally queries only one internal service. Each enrichment task consumes from one queue and publishes to another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arenR"/>
            </a:pPr>
            <a:r>
              <a:t/>
            </a:r>
            <a:endParaRPr/>
          </a:p>
          <a:p>
            <a:pPr indent="-298450" lvl="0" marL="457200" rtl="0" algn="l">
              <a:lnSpc>
                <a:spcPct val="100000"/>
              </a:lnSpc>
              <a:spcBef>
                <a:spcPts val="0"/>
              </a:spcBef>
              <a:spcAft>
                <a:spcPts val="0"/>
              </a:spcAft>
              <a:buSzPts val="1100"/>
              <a:buAutoNum type="arabicParenR"/>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**Only applicable to AU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1"/>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1"/>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1"/>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58" name="Google Shape;58;p1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9" name="Shape 59"/>
        <p:cNvGrpSpPr/>
        <p:nvPr/>
      </p:nvGrpSpPr>
      <p:grpSpPr>
        <a:xfrm>
          <a:off x="0" y="0"/>
          <a:ext cx="0" cy="0"/>
          <a:chOff x="0" y="0"/>
          <a:chExt cx="0" cy="0"/>
        </a:xfrm>
      </p:grpSpPr>
      <p:sp>
        <p:nvSpPr>
          <p:cNvPr id="60" name="Google Shape;60;p12"/>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61" name="Google Shape;61;p12"/>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1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9" name="Google Shape;19;p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p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5" name="Google Shape;25;p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26" name="Shape 26"/>
        <p:cNvGrpSpPr/>
        <p:nvPr/>
      </p:nvGrpSpPr>
      <p:grpSpPr>
        <a:xfrm>
          <a:off x="0" y="0"/>
          <a:ext cx="0" cy="0"/>
          <a:chOff x="0" y="0"/>
          <a:chExt cx="0" cy="0"/>
        </a:xfrm>
      </p:grpSpPr>
      <p:sp>
        <p:nvSpPr>
          <p:cNvPr id="27" name="Google Shape;27;p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0" name="Google Shape;30;p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7"/>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7"/>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35" name="Google Shape;35;p7"/>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7"/>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8"/>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8"/>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43" name="Google Shape;43;p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9"/>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46" name="Google Shape;46;p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10"/>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51" name="Google Shape;51;p10"/>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3" name="Google Shape;53;p1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lucidchart.com/invitations/accept/34932b25-8746-444e-99a5-a16bd73a2a95" TargetMode="External"/><Relationship Id="rId4" Type="http://schemas.openxmlformats.org/officeDocument/2006/relationships/hyperlink" Target="https://drive.google.com/file/d/1mbhhb_CU1J0W--irN0EPJVA94JKo4nPW/view?usp=sharing"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spreadsheets/d/1-XNGlPiLi5ywc3U9-9t2rGyDAApxMfqeGtuAD1303ts/edit#gid=918181552" TargetMode="External"/><Relationship Id="rId4" Type="http://schemas.openxmlformats.org/officeDocument/2006/relationships/hyperlink" Target="https://bugs.indeed.com/browse/OCW-72" TargetMode="External"/><Relationship Id="rId5" Type="http://schemas.openxmlformats.org/officeDocument/2006/relationships/image" Target="../media/image1.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bugs.indeed.com/browse/AGGDISC-28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iki.indeed.com/pages/viewpage.action?pageId=209222979" TargetMode="External"/></Relationships>
</file>

<file path=ppt/slides/_rels/slide17.xml.rels><?xml version="1.0" encoding="UTF-8" standalone="yes"?><Relationships xmlns="http://schemas.openxmlformats.org/package/2006/relationships"><Relationship Id="rId11" Type="http://schemas.openxmlformats.org/officeDocument/2006/relationships/hyperlink" Target="https://bugs.indeed.com/browse/OCW-78" TargetMode="External"/><Relationship Id="rId10" Type="http://schemas.openxmlformats.org/officeDocument/2006/relationships/hyperlink" Target="https://docs.google.com/spreadsheets/d/1akDRwFgKuwqxTgbcsKg6X41N1bTCGC6FBDI_pAZjK6E/edit#gid=1268829281"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cs.google.com/document/d/1k8nq5sMY0VYuNKcisei2EmaDXktD6Rfw9FYGz5NOCE4/edit?usp=sharing" TargetMode="External"/><Relationship Id="rId4" Type="http://schemas.openxmlformats.org/officeDocument/2006/relationships/hyperlink" Target="https://go.indeed.com/competitoroverlap" TargetMode="External"/><Relationship Id="rId9" Type="http://schemas.openxmlformats.org/officeDocument/2006/relationships/hyperlink" Target="https://docs.google.com/spreadsheets/d/12zBB-J8WM3NvKqu93TPJ3Pc5epm5zRglhcaeHuI4KYQ/edit#gid=1409914215" TargetMode="External"/><Relationship Id="rId5" Type="http://schemas.openxmlformats.org/officeDocument/2006/relationships/hyperlink" Target="https://docs.google.com/spreadsheets/d/1LQp8zEa6s6r6e0tSCSLjrX-8HoUmkZBdpATeBAymUEQ/edit#gid=0" TargetMode="External"/><Relationship Id="rId6" Type="http://schemas.openxmlformats.org/officeDocument/2006/relationships/hyperlink" Target="https://wiki.indeed.com/display/searchquality/Content+Performance+Infographics" TargetMode="External"/><Relationship Id="rId7" Type="http://schemas.openxmlformats.org/officeDocument/2006/relationships/hyperlink" Target="https://docs.google.com/spreadsheets/d/1akDRwFgKuwqxTgbcsKg6X41N1bTCGC6FBDI_pAZjK6E/edit#gid=1268829281" TargetMode="External"/><Relationship Id="rId8" Type="http://schemas.openxmlformats.org/officeDocument/2006/relationships/hyperlink" Target="https://docs.google.com/spreadsheets/d/1AoSLy1Mz6uy8tjX0yArOMs9rOY-gQj62Lljjbk6hJqw/edit#gid=168376592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cs.google.com/spreadsheets/d/1woh4-ciebNQn73VksBGK1pTjTmEaQKvg7-soESQvN2Y/edit?usp=sharing" TargetMode="External"/><Relationship Id="rId4" Type="http://schemas.openxmlformats.org/officeDocument/2006/relationships/hyperlink" Target="https://docs.google.com/spreadsheets/d/1woh4-ciebNQn73VksBGK1pTjTmEaQKvg7-soESQvN2Y/edit?usp=sharing" TargetMode="External"/><Relationship Id="rId5" Type="http://schemas.openxmlformats.org/officeDocument/2006/relationships/hyperlink" Target="https://docs.google.com/spreadsheets/d/1ZWkRexIluMnS0lnh877WcbW-qLnDJ4yszZeCKr0iR2U/edit?usp=sharing" TargetMode="External"/><Relationship Id="rId6" Type="http://schemas.openxmlformats.org/officeDocument/2006/relationships/hyperlink" Target="https://docs.google.com/spreadsheets/d/1AoSLy1Mz6uy8tjX0yArOMs9rOY-gQj62Lljjbk6hJqw/edit?ts=5c548700#gid=86290787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presentation/d/1f4xdcYCMfuOfOVHdDv8Hsl1OD9z21XtLc9BqCKK_Kkk/edit#slide=id.g12ed90250b_2_165" TargetMode="External"/><Relationship Id="rId4" Type="http://schemas.openxmlformats.org/officeDocument/2006/relationships/hyperlink" Target="https://docs.google.com/presentation/d/1f4xdcYCMfuOfOVHdDv8Hsl1OD9z21XtLc9BqCKK_Kkk/edit#slide=id.g12ed90250b_2_165" TargetMode="External"/><Relationship Id="rId5" Type="http://schemas.openxmlformats.org/officeDocument/2006/relationships/hyperlink" Target="https://docs.google.com/presentation/d/1KYtI7Kb_lr9n2GI0E9qIrR72CP9PMbwxthHkqE8oNIA/edit#slide=id.g39aba919bd_0_0" TargetMode="External"/><Relationship Id="rId6" Type="http://schemas.openxmlformats.org/officeDocument/2006/relationships/hyperlink" Target="https://docs.google.com/spreadsheets/d/1f306PUfAsixu6BDIRsqLCLFGDTAzLtf0o2jnt64mliw/edit?usp=sharing" TargetMode="External"/><Relationship Id="rId7" Type="http://schemas.openxmlformats.org/officeDocument/2006/relationships/hyperlink" Target="https://docs.google.com/spreadsheets/d/1f306PUfAsixu6BDIRsqLCLFGDTAzLtf0o2jnt64mliw/edit?usp=sharing" TargetMode="External"/><Relationship Id="rId8" Type="http://schemas.openxmlformats.org/officeDocument/2006/relationships/hyperlink" Target="https://docs.google.com/spreadsheets/d/1f306PUfAsixu6BDIRsqLCLFGDTAzLtf0o2jnt64mliw/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spreadsheets/d/10H6LQ3ExaRAuXpQi8Lk9He4g6rDyyykz3khHyRpgGsQ/edit#gid=949013670"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spreadsheets/d/1P24oD6Gp3lXN9zLAL8ojxM5K1Y1V5k8f1bwQy-lqrpw/edit#gid=1040457886" TargetMode="External"/><Relationship Id="rId4" Type="http://schemas.openxmlformats.org/officeDocument/2006/relationships/hyperlink" Target="https://go.indeed.com/IQLE8DT99G" TargetMode="External"/><Relationship Id="rId5" Type="http://schemas.openxmlformats.org/officeDocument/2006/relationships/hyperlink" Target="https://go.indeed.com/IQLZFNZDRF" TargetMode="External"/><Relationship Id="rId6" Type="http://schemas.openxmlformats.org/officeDocument/2006/relationships/hyperlink" Target="https://docs.google.com/spreadsheets/d/1cI7T22qkSX1tnqsMmLCXJ77eRO0R-ZUpLZxgYmwsqGk/edit#gid=104045788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40" Type="http://schemas.openxmlformats.org/officeDocument/2006/relationships/hyperlink" Target="https://docs.google.com/spreadsheets/d/1dncQryTDEdK_xass-O4GE0DxZpr5Y2zMlvsCS26QZEw/edit#gid=220120442" TargetMode="External"/><Relationship Id="rId190" Type="http://schemas.openxmlformats.org/officeDocument/2006/relationships/hyperlink" Target="https://docs.google.com/spreadsheets/d/1BRFUwXHeqcYzLMihAg3E4gzlxztEL9gWTR6Js2cSFxE/edit#gid=1188929572" TargetMode="External"/><Relationship Id="rId42" Type="http://schemas.openxmlformats.org/officeDocument/2006/relationships/hyperlink" Target="https://docs.google.com/spreadsheets/d/1oNzzbsKeChB-51nzh7BmD7XmtB-tlAmBTnic9vkK7h4/edit#gid=1442095736" TargetMode="External"/><Relationship Id="rId41" Type="http://schemas.openxmlformats.org/officeDocument/2006/relationships/hyperlink" Target="https://docs.google.com/spreadsheets/d/1oNzzbsKeChB-51nzh7BmD7XmtB-tlAmBTnic9vkK7h4/edit#gid=1442095736" TargetMode="External"/><Relationship Id="rId44" Type="http://schemas.openxmlformats.org/officeDocument/2006/relationships/hyperlink" Target="https://docs.google.com/spreadsheets/d/1VAmiTDwUNjVGNow839s0_nZ8T30Vg-Y9E9gn2CwZ40U/edit#gid=773130465" TargetMode="External"/><Relationship Id="rId194" Type="http://schemas.openxmlformats.org/officeDocument/2006/relationships/hyperlink" Target="https://docs.google.com/spreadsheets/d/1bpwPfb3nj55WR7V58clj_Ot5s-vsghC_uRK_Y0vXdAU/edit#gid=1280375475" TargetMode="External"/><Relationship Id="rId43" Type="http://schemas.openxmlformats.org/officeDocument/2006/relationships/hyperlink" Target="https://docs.google.com/spreadsheets/d/1VAmiTDwUNjVGNow839s0_nZ8T30Vg-Y9E9gn2CwZ40U/edit#gid=773130465" TargetMode="External"/><Relationship Id="rId193" Type="http://schemas.openxmlformats.org/officeDocument/2006/relationships/hyperlink" Target="https://docs.google.com/spreadsheets/d/1bpwPfb3nj55WR7V58clj_Ot5s-vsghC_uRK_Y0vXdAU/edit#gid=1280375475" TargetMode="External"/><Relationship Id="rId46" Type="http://schemas.openxmlformats.org/officeDocument/2006/relationships/hyperlink" Target="https://docs.google.com/spreadsheets/d/1RTIQF7mlU5HQqVw0g6VrIk2wPuZCRarLdjdPu4plk8c/edit?usp=drive_web&amp;ouid=110750703352970627670" TargetMode="External"/><Relationship Id="rId192" Type="http://schemas.openxmlformats.org/officeDocument/2006/relationships/hyperlink" Target="https://docs.google.com/spreadsheets/d/1zc-yYoYqd7qo5qBEVHqiW6cz23TST95-VFLdGMDosdc/edit#gid=220120442" TargetMode="External"/><Relationship Id="rId45" Type="http://schemas.openxmlformats.org/officeDocument/2006/relationships/hyperlink" Target="https://docs.google.com/spreadsheets/d/1RTIQF7mlU5HQqVw0g6VrIk2wPuZCRarLdjdPu4plk8c/edit?usp=drive_web&amp;ouid=110750703352970627670" TargetMode="External"/><Relationship Id="rId191" Type="http://schemas.openxmlformats.org/officeDocument/2006/relationships/hyperlink" Target="https://docs.google.com/spreadsheets/d/1zc-yYoYqd7qo5qBEVHqiW6cz23TST95-VFLdGMDosdc/edit#gid=220120442" TargetMode="External"/><Relationship Id="rId48" Type="http://schemas.openxmlformats.org/officeDocument/2006/relationships/hyperlink" Target="https://docs.google.com/spreadsheets/d/130-0ORGQGkK92xwloQ8culupBv9BGJYrXCJh-jxIE0g/edit#gid=1275994363" TargetMode="External"/><Relationship Id="rId187" Type="http://schemas.openxmlformats.org/officeDocument/2006/relationships/hyperlink" Target="https://docs.google.com/spreadsheets/d/1-LJJv79y6jpH60FrxTCvM667HnELZ2qPIWGG0x3RnSI/edit#gid=1349314138" TargetMode="External"/><Relationship Id="rId47" Type="http://schemas.openxmlformats.org/officeDocument/2006/relationships/hyperlink" Target="https://docs.google.com/spreadsheets/d/130-0ORGQGkK92xwloQ8culupBv9BGJYrXCJh-jxIE0g/edit#gid=1275994363" TargetMode="External"/><Relationship Id="rId186" Type="http://schemas.openxmlformats.org/officeDocument/2006/relationships/hyperlink" Target="https://docs.google.com/spreadsheets/d/15o5forXt-OcPEes7eRTFUhQymx7fs0zKm-9HqExZFDs/edit#gid=306282350" TargetMode="External"/><Relationship Id="rId185" Type="http://schemas.openxmlformats.org/officeDocument/2006/relationships/hyperlink" Target="https://docs.google.com/spreadsheets/d/15o5forXt-OcPEes7eRTFUhQymx7fs0zKm-9HqExZFDs/edit#gid=306282350" TargetMode="External"/><Relationship Id="rId49" Type="http://schemas.openxmlformats.org/officeDocument/2006/relationships/hyperlink" Target="https://docs.google.com/spreadsheets/d/1-ZqUm7KIsFfQjPc3FolYh_mT8YbR7YgQUVIxA5gykWg/edit#gid=306282350" TargetMode="External"/><Relationship Id="rId184" Type="http://schemas.openxmlformats.org/officeDocument/2006/relationships/hyperlink" Target="https://docs.google.com/spreadsheets/d/1VL45GOxE8qtjXgcCjSri5dvFj2RUfH5Pu7bnnfFbmYI/edit#gid=1896084342" TargetMode="External"/><Relationship Id="rId189" Type="http://schemas.openxmlformats.org/officeDocument/2006/relationships/hyperlink" Target="https://docs.google.com/spreadsheets/d/1BRFUwXHeqcYzLMihAg3E4gzlxztEL9gWTR6Js2cSFxE/edit#gid=1188929572" TargetMode="External"/><Relationship Id="rId188" Type="http://schemas.openxmlformats.org/officeDocument/2006/relationships/hyperlink" Target="https://docs.google.com/spreadsheets/d/1-LJJv79y6jpH60FrxTCvM667HnELZ2qPIWGG0x3RnSI/edit#gid=1349314138" TargetMode="External"/><Relationship Id="rId31" Type="http://schemas.openxmlformats.org/officeDocument/2006/relationships/hyperlink" Target="https://docs.google.com/spreadsheets/d/1dncQryTDEdK_xass-O4GE0DxZpr5Y2zMlvsCS26QZEw/edit#gid=220120442" TargetMode="External"/><Relationship Id="rId30" Type="http://schemas.openxmlformats.org/officeDocument/2006/relationships/hyperlink" Target="https://docs.google.com/spreadsheets/d/1vct69HNRh6YpRMZnY66SHI7I-iQKEctu6GML1J7t19E/edit#gid=1438439112" TargetMode="External"/><Relationship Id="rId33" Type="http://schemas.openxmlformats.org/officeDocument/2006/relationships/hyperlink" Target="https://docs.google.com/spreadsheets/d/1oNzzbsKeChB-51nzh7BmD7XmtB-tlAmBTnic9vkK7h4/edit#gid=1442095736" TargetMode="External"/><Relationship Id="rId183" Type="http://schemas.openxmlformats.org/officeDocument/2006/relationships/hyperlink" Target="https://docs.google.com/spreadsheets/d/1VL45GOxE8qtjXgcCjSri5dvFj2RUfH5Pu7bnnfFbmYI/edit#gid=1896084342" TargetMode="External"/><Relationship Id="rId32" Type="http://schemas.openxmlformats.org/officeDocument/2006/relationships/hyperlink" Target="https://docs.google.com/spreadsheets/d/1dncQryTDEdK_xass-O4GE0DxZpr5Y2zMlvsCS26QZEw/edit#gid=220120442" TargetMode="External"/><Relationship Id="rId182" Type="http://schemas.openxmlformats.org/officeDocument/2006/relationships/hyperlink" Target="https://docs.google.com/spreadsheets/d/1dtyVCzL0ozJ2Z0QwG51iSvnEBsZ34tJskIFGwZPF2sQ/edit#gid=1438439112" TargetMode="External"/><Relationship Id="rId35" Type="http://schemas.openxmlformats.org/officeDocument/2006/relationships/hyperlink" Target="https://docs.google.com/spreadsheets/d/1G8igpv55XGWvNekM_a1GlEDRY7oTrGchXhBZTWvxtio/edit#gid=1349314138" TargetMode="External"/><Relationship Id="rId181" Type="http://schemas.openxmlformats.org/officeDocument/2006/relationships/hyperlink" Target="https://docs.google.com/spreadsheets/d/1dtyVCzL0ozJ2Z0QwG51iSvnEBsZ34tJskIFGwZPF2sQ/edit#gid=1438439112" TargetMode="External"/><Relationship Id="rId34" Type="http://schemas.openxmlformats.org/officeDocument/2006/relationships/hyperlink" Target="https://docs.google.com/spreadsheets/d/1oNzzbsKeChB-51nzh7BmD7XmtB-tlAmBTnic9vkK7h4/edit#gid=1442095736" TargetMode="External"/><Relationship Id="rId180" Type="http://schemas.openxmlformats.org/officeDocument/2006/relationships/hyperlink" Target="https://docs.google.com/spreadsheets/d/1YkbdNmsd3nGkOB5mj9rJPFdrklSEI8eKobj1kMc79kM/edit#gid=773130465" TargetMode="External"/><Relationship Id="rId37" Type="http://schemas.openxmlformats.org/officeDocument/2006/relationships/hyperlink" Target="https://docs.google.com/spreadsheets/d/1VS98ZqshWNM2a8bMkgeLxcDaT4sZi7D9d8o378O3EKs/edit#gid=569905745" TargetMode="External"/><Relationship Id="rId176" Type="http://schemas.openxmlformats.org/officeDocument/2006/relationships/hyperlink" Target="https://docs.google.com/spreadsheets/d/1T_Z3v7ChBjUSrxgkadzpvLa2Rcfs2TeUi_rus5ai9Og/edit#gid=2771340" TargetMode="External"/><Relationship Id="rId36" Type="http://schemas.openxmlformats.org/officeDocument/2006/relationships/hyperlink" Target="https://docs.google.com/spreadsheets/d/1G8igpv55XGWvNekM_a1GlEDRY7oTrGchXhBZTWvxtio/edit#gid=1349314138" TargetMode="External"/><Relationship Id="rId175" Type="http://schemas.openxmlformats.org/officeDocument/2006/relationships/hyperlink" Target="https://docs.google.com/spreadsheets/d/1T_Z3v7ChBjUSrxgkadzpvLa2Rcfs2TeUi_rus5ai9Og/edit#gid=2771340" TargetMode="External"/><Relationship Id="rId39" Type="http://schemas.openxmlformats.org/officeDocument/2006/relationships/hyperlink" Target="https://docs.google.com/spreadsheets/d/1dncQryTDEdK_xass-O4GE0DxZpr5Y2zMlvsCS26QZEw/edit#gid=220120442" TargetMode="External"/><Relationship Id="rId174" Type="http://schemas.openxmlformats.org/officeDocument/2006/relationships/hyperlink" Target="https://docs.google.com/spreadsheets/d/1miplLjv1-iLtWOKIiLuEZzvHJ-PfNRkXA0QkzKXywv4/edit#gid=1188929572" TargetMode="External"/><Relationship Id="rId38" Type="http://schemas.openxmlformats.org/officeDocument/2006/relationships/hyperlink" Target="https://docs.google.com/spreadsheets/d/1VS98ZqshWNM2a8bMkgeLxcDaT4sZi7D9d8o378O3EKs/edit#gid=569905745" TargetMode="External"/><Relationship Id="rId173" Type="http://schemas.openxmlformats.org/officeDocument/2006/relationships/hyperlink" Target="https://docs.google.com/spreadsheets/d/1miplLjv1-iLtWOKIiLuEZzvHJ-PfNRkXA0QkzKXywv4/edit#gid=1188929572" TargetMode="External"/><Relationship Id="rId179" Type="http://schemas.openxmlformats.org/officeDocument/2006/relationships/hyperlink" Target="https://docs.google.com/spreadsheets/d/1YkbdNmsd3nGkOB5mj9rJPFdrklSEI8eKobj1kMc79kM/edit#gid=773130465" TargetMode="External"/><Relationship Id="rId178" Type="http://schemas.openxmlformats.org/officeDocument/2006/relationships/hyperlink" Target="https://docs.google.com/spreadsheets/d/18q15gfl28BbMmRvATybqo1FMwjU7fKwTb8rnxPFaYzM/edit#gid=1980912882" TargetMode="External"/><Relationship Id="rId177" Type="http://schemas.openxmlformats.org/officeDocument/2006/relationships/hyperlink" Target="https://docs.google.com/spreadsheets/d/18q15gfl28BbMmRvATybqo1FMwjU7fKwTb8rnxPFaYzM/edit#gid=1980912882" TargetMode="External"/><Relationship Id="rId20" Type="http://schemas.openxmlformats.org/officeDocument/2006/relationships/hyperlink" Target="https://docs.google.com/spreadsheets/d/1gO_4coJXF7zNRhewmM_RuYBn_SoLgKpzwWkeIRoEN8g/edit#gid=1349314138" TargetMode="External"/><Relationship Id="rId22" Type="http://schemas.openxmlformats.org/officeDocument/2006/relationships/hyperlink" Target="https://docs.google.com/spreadsheets/d/15RHLpSpdeX0wJRoL_V2ZHB9yrt4DoMKqPTJ7ciym0AE/edit#gid=26767660" TargetMode="External"/><Relationship Id="rId21" Type="http://schemas.openxmlformats.org/officeDocument/2006/relationships/hyperlink" Target="https://docs.google.com/spreadsheets/d/15RHLpSpdeX0wJRoL_V2ZHB9yrt4DoMKqPTJ7ciym0AE/edit#gid=26767660" TargetMode="External"/><Relationship Id="rId24" Type="http://schemas.openxmlformats.org/officeDocument/2006/relationships/hyperlink" Target="https://docs.google.com/spreadsheets/d/1fKeT5v0aQ70QiaiQN_dycSgqq3_cmu4SGFzvqiABBtM/edit#gid=2771340" TargetMode="External"/><Relationship Id="rId23" Type="http://schemas.openxmlformats.org/officeDocument/2006/relationships/hyperlink" Target="https://docs.google.com/spreadsheets/d/1fKeT5v0aQ70QiaiQN_dycSgqq3_cmu4SGFzvqiABBtM/edit#gid=2771340" TargetMode="External"/><Relationship Id="rId26" Type="http://schemas.openxmlformats.org/officeDocument/2006/relationships/hyperlink" Target="https://docs.google.com/spreadsheets/d/1bS-gky85Rm8mWlIPYhZHxU_Oj9ipBuEhcxtOhc3El54/edit" TargetMode="External"/><Relationship Id="rId25" Type="http://schemas.openxmlformats.org/officeDocument/2006/relationships/hyperlink" Target="https://docs.google.com/spreadsheets/d/1bS-gky85Rm8mWlIPYhZHxU_Oj9ipBuEhcxtOhc3El54/edit" TargetMode="External"/><Relationship Id="rId28" Type="http://schemas.openxmlformats.org/officeDocument/2006/relationships/hyperlink" Target="https://docs.google.com/spreadsheets/d/1Mvv27AyMmSV2xCNXDwKTU3_5GvPQr7uHWYgYliNCiCU/edit#gid=773130465" TargetMode="External"/><Relationship Id="rId27" Type="http://schemas.openxmlformats.org/officeDocument/2006/relationships/hyperlink" Target="https://docs.google.com/spreadsheets/d/1Mvv27AyMmSV2xCNXDwKTU3_5GvPQr7uHWYgYliNCiCU/edit#gid=773130465" TargetMode="External"/><Relationship Id="rId29" Type="http://schemas.openxmlformats.org/officeDocument/2006/relationships/hyperlink" Target="https://docs.google.com/spreadsheets/d/1vct69HNRh6YpRMZnY66SHI7I-iQKEctu6GML1J7t19E/edit#gid=1438439112" TargetMode="External"/><Relationship Id="rId11" Type="http://schemas.openxmlformats.org/officeDocument/2006/relationships/hyperlink" Target="https://docs.google.com/spreadsheets/d/1b8W0WFlBV3CE8RQrjov97_UaabOuaUm6itLQOq9iupk/edit#gid=1349314138" TargetMode="External"/><Relationship Id="rId10" Type="http://schemas.openxmlformats.org/officeDocument/2006/relationships/hyperlink" Target="https://docs.google.com/spreadsheets/d/18q15gfl28BbMmRvATybqo1FMwjU7fKwTb8rnxPFaYzM/edit#gid=1980912882" TargetMode="External"/><Relationship Id="rId13" Type="http://schemas.openxmlformats.org/officeDocument/2006/relationships/hyperlink" Target="https://docs.google.com/spreadsheets/d/1hz8ZeOoRGFjDzYaso8BqTTbwsG3T-eVWq8uCkiHgpRo/edit#gid=569905745" TargetMode="External"/><Relationship Id="rId12" Type="http://schemas.openxmlformats.org/officeDocument/2006/relationships/hyperlink" Target="https://docs.google.com/spreadsheets/d/1b8W0WFlBV3CE8RQrjov97_UaabOuaUm6itLQOq9iupk/edit#gid=1349314138" TargetMode="External"/><Relationship Id="rId15" Type="http://schemas.openxmlformats.org/officeDocument/2006/relationships/hyperlink" Target="https://docs.google.com/spreadsheets/d/1Sl2iOn8nwD850rVkUNmFmHOd8STqO3yKaEItUqmxMgI/edit#gid=2771340" TargetMode="External"/><Relationship Id="rId198" Type="http://schemas.openxmlformats.org/officeDocument/2006/relationships/hyperlink" Target="https://docs.google.com/spreadsheets/d/1RPHK4ZuBxNvJI8I_VLjDnE_heijDmHnJdIwl6sxhXnk/edit#gid=1438439112" TargetMode="External"/><Relationship Id="rId14" Type="http://schemas.openxmlformats.org/officeDocument/2006/relationships/hyperlink" Target="https://docs.google.com/spreadsheets/d/1hz8ZeOoRGFjDzYaso8BqTTbwsG3T-eVWq8uCkiHgpRo/edit#gid=569905745" TargetMode="External"/><Relationship Id="rId197" Type="http://schemas.openxmlformats.org/officeDocument/2006/relationships/hyperlink" Target="https://docs.google.com/spreadsheets/d/1RPHK4ZuBxNvJI8I_VLjDnE_heijDmHnJdIwl6sxhXnk/edit#gid=1438439112" TargetMode="External"/><Relationship Id="rId17" Type="http://schemas.openxmlformats.org/officeDocument/2006/relationships/hyperlink" Target="https://docs.google.com/spreadsheets/d/14eNnsqFRURw_9Sz3McQCnHVXzqpwgXLOTMA72aCTlcI/edit#gid=1611175856" TargetMode="External"/><Relationship Id="rId196" Type="http://schemas.openxmlformats.org/officeDocument/2006/relationships/hyperlink" Target="https://docs.google.com/spreadsheets/d/1fwrSunRQVhef840aEgyqyys7Ce0DESDEHwesS0MQLuo/edit#gid=1349314138" TargetMode="External"/><Relationship Id="rId16" Type="http://schemas.openxmlformats.org/officeDocument/2006/relationships/hyperlink" Target="https://docs.google.com/spreadsheets/d/1Sl2iOn8nwD850rVkUNmFmHOd8STqO3yKaEItUqmxMgI/edit#gid=2771340" TargetMode="External"/><Relationship Id="rId195" Type="http://schemas.openxmlformats.org/officeDocument/2006/relationships/hyperlink" Target="https://docs.google.com/spreadsheets/d/1fwrSunRQVhef840aEgyqyys7Ce0DESDEHwesS0MQLuo/edit#gid=1349314138" TargetMode="External"/><Relationship Id="rId19" Type="http://schemas.openxmlformats.org/officeDocument/2006/relationships/hyperlink" Target="https://docs.google.com/spreadsheets/d/1gO_4coJXF7zNRhewmM_RuYBn_SoLgKpzwWkeIRoEN8g/edit#gid=1349314138" TargetMode="External"/><Relationship Id="rId18" Type="http://schemas.openxmlformats.org/officeDocument/2006/relationships/hyperlink" Target="https://docs.google.com/spreadsheets/d/14eNnsqFRURw_9Sz3McQCnHVXzqpwgXLOTMA72aCTlcI/edit#gid=1611175856" TargetMode="External"/><Relationship Id="rId199" Type="http://schemas.openxmlformats.org/officeDocument/2006/relationships/hyperlink" Target="https://docs.google.com/spreadsheets/d/1Sl2iOn8nwD850rVkUNmFmHOd8STqO3yKaEItUqmxMgI/edit#gid=2771340" TargetMode="External"/><Relationship Id="rId84" Type="http://schemas.openxmlformats.org/officeDocument/2006/relationships/hyperlink" Target="https://docs.google.com/spreadsheets/d/1iXzNwxixUpnK2T2H__XRcdbMgHSMsxWmQsfTygnRY54/edit#gid=773130465" TargetMode="External"/><Relationship Id="rId83" Type="http://schemas.openxmlformats.org/officeDocument/2006/relationships/hyperlink" Target="https://docs.google.com/spreadsheets/d/1iXzNwxixUpnK2T2H__XRcdbMgHSMsxWmQsfTygnRY54/edit#gid=773130465" TargetMode="External"/><Relationship Id="rId86" Type="http://schemas.openxmlformats.org/officeDocument/2006/relationships/hyperlink" Target="https://docs.google.com/spreadsheets/d/1nJHPccUn-_JEZwEaQc7zP6djyr33zX1-Z7V2tFbnGTg/edit#gid=569905745" TargetMode="External"/><Relationship Id="rId85" Type="http://schemas.openxmlformats.org/officeDocument/2006/relationships/hyperlink" Target="https://docs.google.com/spreadsheets/d/1nJHPccUn-_JEZwEaQc7zP6djyr33zX1-Z7V2tFbnGTg/edit#gid=569905745" TargetMode="External"/><Relationship Id="rId88" Type="http://schemas.openxmlformats.org/officeDocument/2006/relationships/hyperlink" Target="https://docs.google.com/spreadsheets/d/1zc-yYoYqd7qo5qBEVHqiW6cz23TST95-VFLdGMDosdc/edit#gid=220120442" TargetMode="External"/><Relationship Id="rId150" Type="http://schemas.openxmlformats.org/officeDocument/2006/relationships/hyperlink" Target="https://docs.google.com/spreadsheets/d/1ufs_Vgd6Crha66FWqenJedgOSg0-EdbFyYgW3b61mKc/edit#gid=1188929572" TargetMode="External"/><Relationship Id="rId87" Type="http://schemas.openxmlformats.org/officeDocument/2006/relationships/hyperlink" Target="https://docs.google.com/spreadsheets/d/1zc-yYoYqd7qo5qBEVHqiW6cz23TST95-VFLdGMDosdc/edit#gid=220120442" TargetMode="External"/><Relationship Id="rId89" Type="http://schemas.openxmlformats.org/officeDocument/2006/relationships/hyperlink" Target="https://docs.google.com/spreadsheets/d/1bpwPfb3nj55WR7V58clj_Ot5s-vsghC_uRK_Y0vXdAU/edit#gid=1280375475" TargetMode="External"/><Relationship Id="rId80" Type="http://schemas.openxmlformats.org/officeDocument/2006/relationships/hyperlink" Target="https://docs.google.com/spreadsheets/d/1Wjt2g9CQYWwjd8QlumtxVz-prVqmt17oILDN2leSjDQ/edit#gid=220120442" TargetMode="External"/><Relationship Id="rId82" Type="http://schemas.openxmlformats.org/officeDocument/2006/relationships/hyperlink" Target="https://docs.google.com/spreadsheets/d/1Hw64ySHozg8cQSucAlqGkdSWs8I8DIspf-OuiEO6n_Y/edit#gid=306282350" TargetMode="External"/><Relationship Id="rId81" Type="http://schemas.openxmlformats.org/officeDocument/2006/relationships/hyperlink" Target="https://docs.google.com/spreadsheets/d/1Hw64ySHozg8cQSucAlqGkdSWs8I8DIspf-OuiEO6n_Y/edit#gid=306282350"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docs.google.com/spreadsheets/d/1oCwJlRsI8LeSeaI18DIkYrdu5tSAuv9Us--R-g2vO68/edit#gid=773130465" TargetMode="External"/><Relationship Id="rId149" Type="http://schemas.openxmlformats.org/officeDocument/2006/relationships/hyperlink" Target="https://docs.google.com/spreadsheets/d/1ufs_Vgd6Crha66FWqenJedgOSg0-EdbFyYgW3b61mKc/edit#gid=1188929572" TargetMode="External"/><Relationship Id="rId4" Type="http://schemas.openxmlformats.org/officeDocument/2006/relationships/hyperlink" Target="https://docs.google.com/spreadsheets/d/1oCwJlRsI8LeSeaI18DIkYrdu5tSAuv9Us--R-g2vO68/edit#gid=773130465" TargetMode="External"/><Relationship Id="rId148" Type="http://schemas.openxmlformats.org/officeDocument/2006/relationships/hyperlink" Target="https://docs.google.com/spreadsheets/d/1bPFR26GpUIylfLcJTSd85kohvwISmF-Mkeo9G08zu2A/edit#gid=773130465" TargetMode="External"/><Relationship Id="rId9" Type="http://schemas.openxmlformats.org/officeDocument/2006/relationships/hyperlink" Target="https://docs.google.com/spreadsheets/d/18q15gfl28BbMmRvATybqo1FMwjU7fKwTb8rnxPFaYzM/edit#gid=1980912882" TargetMode="External"/><Relationship Id="rId143" Type="http://schemas.openxmlformats.org/officeDocument/2006/relationships/hyperlink" Target="https://docs.google.com/spreadsheets/d/1PfYQVVuXJqDAxjSP6IR2JdmRUEq5qNL3hp-3H94puNA/edit#gid=220120442" TargetMode="External"/><Relationship Id="rId142" Type="http://schemas.openxmlformats.org/officeDocument/2006/relationships/hyperlink" Target="https://docs.google.com/spreadsheets/d/1zQxIywKzsm3aQSvkYHANqofh0C-ImJNw5BrIGwfB-9Y/edit#gid=26767660" TargetMode="External"/><Relationship Id="rId141" Type="http://schemas.openxmlformats.org/officeDocument/2006/relationships/hyperlink" Target="https://docs.google.com/spreadsheets/d/1zQxIywKzsm3aQSvkYHANqofh0C-ImJNw5BrIGwfB-9Y/edit#gid=26767660" TargetMode="External"/><Relationship Id="rId140" Type="http://schemas.openxmlformats.org/officeDocument/2006/relationships/hyperlink" Target="https://docs.google.com/spreadsheets/d/1x4mtn0kj5QV4dxR010bVpmmEGjkOAK29grAkneRs_hI/edit#gid=773130465" TargetMode="External"/><Relationship Id="rId5" Type="http://schemas.openxmlformats.org/officeDocument/2006/relationships/hyperlink" Target="https://docs.google.com/spreadsheets/d/1cuHNk0uefpUEBhf6puLFjdui7DqUTu4YiiHaJ5VpUBU/edit#gid=1438439112" TargetMode="External"/><Relationship Id="rId147" Type="http://schemas.openxmlformats.org/officeDocument/2006/relationships/hyperlink" Target="https://docs.google.com/spreadsheets/d/1bPFR26GpUIylfLcJTSd85kohvwISmF-Mkeo9G08zu2A/edit#gid=773130465" TargetMode="External"/><Relationship Id="rId6" Type="http://schemas.openxmlformats.org/officeDocument/2006/relationships/hyperlink" Target="https://docs.google.com/spreadsheets/d/1cuHNk0uefpUEBhf6puLFjdui7DqUTu4YiiHaJ5VpUBU/edit#gid=1438439112" TargetMode="External"/><Relationship Id="rId146" Type="http://schemas.openxmlformats.org/officeDocument/2006/relationships/hyperlink" Target="https://docs.google.com/spreadsheets/d/1EFzgQlRyYWlpEwDLTTBGkhJlmZ67jV9pncv6negoOb4/edit" TargetMode="External"/><Relationship Id="rId7" Type="http://schemas.openxmlformats.org/officeDocument/2006/relationships/hyperlink" Target="https://docs.google.com/spreadsheets/d/1cKEWpKveWTweYJR7xmNrpHh0Z-DplAFoFCK9tn4Cq9A/edit#gid=2771340" TargetMode="External"/><Relationship Id="rId145" Type="http://schemas.openxmlformats.org/officeDocument/2006/relationships/hyperlink" Target="https://docs.google.com/spreadsheets/d/1EFzgQlRyYWlpEwDLTTBGkhJlmZ67jV9pncv6negoOb4/edit" TargetMode="External"/><Relationship Id="rId8" Type="http://schemas.openxmlformats.org/officeDocument/2006/relationships/hyperlink" Target="https://docs.google.com/spreadsheets/d/1cKEWpKveWTweYJR7xmNrpHh0Z-DplAFoFCK9tn4Cq9A/edit#gid=2771340" TargetMode="External"/><Relationship Id="rId144" Type="http://schemas.openxmlformats.org/officeDocument/2006/relationships/hyperlink" Target="https://docs.google.com/spreadsheets/d/1PfYQVVuXJqDAxjSP6IR2JdmRUEq5qNL3hp-3H94puNA/edit#gid=220120442" TargetMode="External"/><Relationship Id="rId73" Type="http://schemas.openxmlformats.org/officeDocument/2006/relationships/hyperlink" Target="https://docs.google.com/spreadsheets/d/1YTiy1T3rl7uX5SdVUMCSnjPqqaVrPYCtV1E41Vk68g0/edit#gid=2073444783" TargetMode="External"/><Relationship Id="rId72" Type="http://schemas.openxmlformats.org/officeDocument/2006/relationships/hyperlink" Target="https://docs.google.com/spreadsheets/d/1lmCoAnreN9xFKJrs3_DYaTAK8ILEXQPD4a4fQ6lBJpI/edit#gid=2771340" TargetMode="External"/><Relationship Id="rId75" Type="http://schemas.openxmlformats.org/officeDocument/2006/relationships/hyperlink" Target="https://docs.google.com/spreadsheets/d/1E2OFw0LDEKHe5TFJrGnnRd8cccrxxc2gvynLS6z_SKM/edit#gid=1349314138" TargetMode="External"/><Relationship Id="rId74" Type="http://schemas.openxmlformats.org/officeDocument/2006/relationships/hyperlink" Target="https://docs.google.com/spreadsheets/d/1YTiy1T3rl7uX5SdVUMCSnjPqqaVrPYCtV1E41Vk68g0/edit#gid=2073444783" TargetMode="External"/><Relationship Id="rId77" Type="http://schemas.openxmlformats.org/officeDocument/2006/relationships/hyperlink" Target="https://docs.google.com/spreadsheets/d/1-Buq9mN63bmFX_bP0DJ8xRIHGS_K6TcxeKoAwMzlOEk/edit#gid=569905745" TargetMode="External"/><Relationship Id="rId76" Type="http://schemas.openxmlformats.org/officeDocument/2006/relationships/hyperlink" Target="https://docs.google.com/spreadsheets/d/1E2OFw0LDEKHe5TFJrGnnRd8cccrxxc2gvynLS6z_SKM/edit#gid=1349314138" TargetMode="External"/><Relationship Id="rId79" Type="http://schemas.openxmlformats.org/officeDocument/2006/relationships/hyperlink" Target="https://docs.google.com/spreadsheets/d/1Wjt2g9CQYWwjd8QlumtxVz-prVqmt17oILDN2leSjDQ/edit#gid=220120442" TargetMode="External"/><Relationship Id="rId78" Type="http://schemas.openxmlformats.org/officeDocument/2006/relationships/hyperlink" Target="https://docs.google.com/spreadsheets/d/1-Buq9mN63bmFX_bP0DJ8xRIHGS_K6TcxeKoAwMzlOEk/edit#gid=569905745" TargetMode="External"/><Relationship Id="rId71" Type="http://schemas.openxmlformats.org/officeDocument/2006/relationships/hyperlink" Target="https://docs.google.com/spreadsheets/d/1lmCoAnreN9xFKJrs3_DYaTAK8ILEXQPD4a4fQ6lBJpI/edit#gid=2771340" TargetMode="External"/><Relationship Id="rId70" Type="http://schemas.openxmlformats.org/officeDocument/2006/relationships/hyperlink" Target="https://docs.google.com/spreadsheets/d/1W8a96eDEN3VjwTKzZswYqSqTa6S_kmbXwyK5uSrWxF8/edit#gid=1206711340" TargetMode="External"/><Relationship Id="rId139" Type="http://schemas.openxmlformats.org/officeDocument/2006/relationships/hyperlink" Target="https://docs.google.com/spreadsheets/d/1x4mtn0kj5QV4dxR010bVpmmEGjkOAK29grAkneRs_hI/edit#gid=773130465" TargetMode="External"/><Relationship Id="rId138" Type="http://schemas.openxmlformats.org/officeDocument/2006/relationships/hyperlink" Target="https://docs.google.com/spreadsheets/d/1OHvnKs3_5EvJPu5vdMoBAoTmFUwr6LtLBzgB7V4mqNc/edit#gid=306282350" TargetMode="External"/><Relationship Id="rId137" Type="http://schemas.openxmlformats.org/officeDocument/2006/relationships/hyperlink" Target="https://docs.google.com/spreadsheets/d/1OHvnKs3_5EvJPu5vdMoBAoTmFUwr6LtLBzgB7V4mqNc/edit#gid=306282350" TargetMode="External"/><Relationship Id="rId132" Type="http://schemas.openxmlformats.org/officeDocument/2006/relationships/hyperlink" Target="https://docs.google.com/spreadsheets/d/1zSI7aPNKwvkvZlWfky4nq8o2n2DEXfLFfnQcQL-OBQY/edit#gid=773130465" TargetMode="External"/><Relationship Id="rId131" Type="http://schemas.openxmlformats.org/officeDocument/2006/relationships/hyperlink" Target="https://docs.google.com/spreadsheets/d/1zSI7aPNKwvkvZlWfky4nq8o2n2DEXfLFfnQcQL-OBQY/edit#gid=773130465" TargetMode="External"/><Relationship Id="rId130" Type="http://schemas.openxmlformats.org/officeDocument/2006/relationships/hyperlink" Target="https://docs.google.com/spreadsheets/d/1fL5aA1J1zPKfuzXK3it0vf-7w1rC1b4Ta7k_w0AMnl0/edit#gid=306282350" TargetMode="External"/><Relationship Id="rId136" Type="http://schemas.openxmlformats.org/officeDocument/2006/relationships/hyperlink" Target="https://docs.google.com/spreadsheets/d/1PDu6SnI769cBWzmDQK51STxfCSmIbYQ415xb5Em0UUE/edit#gid=1896084342" TargetMode="External"/><Relationship Id="rId135" Type="http://schemas.openxmlformats.org/officeDocument/2006/relationships/hyperlink" Target="https://docs.google.com/spreadsheets/d/1PDu6SnI769cBWzmDQK51STxfCSmIbYQ415xb5Em0UUE/edit#gid=1896084342" TargetMode="External"/><Relationship Id="rId134" Type="http://schemas.openxmlformats.org/officeDocument/2006/relationships/hyperlink" Target="https://docs.google.com/spreadsheets/d/1rT-iOR5EUEEx4Qk9DbyKGMspIXcgfsWmPwdSNeVPaEU/edit#gid=26767660" TargetMode="External"/><Relationship Id="rId133" Type="http://schemas.openxmlformats.org/officeDocument/2006/relationships/hyperlink" Target="https://docs.google.com/spreadsheets/d/1rT-iOR5EUEEx4Qk9DbyKGMspIXcgfsWmPwdSNeVPaEU/edit#gid=26767660" TargetMode="External"/><Relationship Id="rId62" Type="http://schemas.openxmlformats.org/officeDocument/2006/relationships/hyperlink" Target="https://docs.google.com/spreadsheets/d/1vTKjnj_HYadtfGxhUCl6VAOT8DjiVLe2D_iZX35h0AQ/edit#gid=1188929572" TargetMode="External"/><Relationship Id="rId61" Type="http://schemas.openxmlformats.org/officeDocument/2006/relationships/hyperlink" Target="https://docs.google.com/spreadsheets/d/1vTKjnj_HYadtfGxhUCl6VAOT8DjiVLe2D_iZX35h0AQ/edit#gid=1188929572" TargetMode="External"/><Relationship Id="rId64" Type="http://schemas.openxmlformats.org/officeDocument/2006/relationships/hyperlink" Target="https://docs.google.com/spreadsheets/d/1WSumB9CIC0WyEO6NWoWicE-QPWYCRKQUFBVXYbvIwfM/edit#gid=220120442" TargetMode="External"/><Relationship Id="rId63" Type="http://schemas.openxmlformats.org/officeDocument/2006/relationships/hyperlink" Target="https://docs.google.com/spreadsheets/d/1WSumB9CIC0WyEO6NWoWicE-QPWYCRKQUFBVXYbvIwfM/edit#gid=220120442" TargetMode="External"/><Relationship Id="rId66" Type="http://schemas.openxmlformats.org/officeDocument/2006/relationships/hyperlink" Target="https://docs.google.com/spreadsheets/d/1H0TN88bmMpwPUNb49Td5lPS5NTqLBkTgusWMSOq2a0M/edit#gid=306282350" TargetMode="External"/><Relationship Id="rId172" Type="http://schemas.openxmlformats.org/officeDocument/2006/relationships/hyperlink" Target="https://docs.google.com/spreadsheets/d/1yA-V-MXppRkBYsDnpD7yV3Azd0Og082kqaV5TGIp9c4/edit#gid=1349314138" TargetMode="External"/><Relationship Id="rId65" Type="http://schemas.openxmlformats.org/officeDocument/2006/relationships/hyperlink" Target="https://docs.google.com/spreadsheets/d/1H0TN88bmMpwPUNb49Td5lPS5NTqLBkTgusWMSOq2a0M/edit#gid=306282350" TargetMode="External"/><Relationship Id="rId171" Type="http://schemas.openxmlformats.org/officeDocument/2006/relationships/hyperlink" Target="https://docs.google.com/spreadsheets/d/1yA-V-MXppRkBYsDnpD7yV3Azd0Og082kqaV5TGIp9c4/edit#gid=1349314138" TargetMode="External"/><Relationship Id="rId68" Type="http://schemas.openxmlformats.org/officeDocument/2006/relationships/hyperlink" Target="https://docs.google.com/spreadsheets/d/19GMTacTqXpxofAH5SqBjBx4cTmxGluCJuhUSRZAP6Ik/edit#gid=1349314138" TargetMode="External"/><Relationship Id="rId170" Type="http://schemas.openxmlformats.org/officeDocument/2006/relationships/hyperlink" Target="https://docs.google.com/spreadsheets/d/15o5forXt-OcPEes7eRTFUhQymx7fs0zKm-9HqExZFDs/edit#gid=306282350" TargetMode="External"/><Relationship Id="rId67" Type="http://schemas.openxmlformats.org/officeDocument/2006/relationships/hyperlink" Target="https://docs.google.com/spreadsheets/d/19GMTacTqXpxofAH5SqBjBx4cTmxGluCJuhUSRZAP6Ik/edit#gid=1349314138" TargetMode="External"/><Relationship Id="rId60" Type="http://schemas.openxmlformats.org/officeDocument/2006/relationships/hyperlink" Target="https://docs.google.com/spreadsheets/d/1a-qW8iM0v3MeVvW7pAi8zV-IMUA-zknvgP6hPBg0s_A/edit#gid=1349314138" TargetMode="External"/><Relationship Id="rId165" Type="http://schemas.openxmlformats.org/officeDocument/2006/relationships/hyperlink" Target="https://docs.google.com/spreadsheets/d/1SReWqbnuosH8TQMYlOk072PTwJrplCow3GnzW_7pvok/edit#gid=1188929572" TargetMode="External"/><Relationship Id="rId69" Type="http://schemas.openxmlformats.org/officeDocument/2006/relationships/hyperlink" Target="https://docs.google.com/spreadsheets/d/1W8a96eDEN3VjwTKzZswYqSqTa6S_kmbXwyK5uSrWxF8/edit#gid=1206711340" TargetMode="External"/><Relationship Id="rId164" Type="http://schemas.openxmlformats.org/officeDocument/2006/relationships/hyperlink" Target="https://docs.google.com/spreadsheets/d/1us32I1XGVLXHox7oK-aDyhog_RQbddAXzFAOmMuuPz0/edit#gid=1349314138" TargetMode="External"/><Relationship Id="rId163" Type="http://schemas.openxmlformats.org/officeDocument/2006/relationships/hyperlink" Target="https://docs.google.com/spreadsheets/d/1us32I1XGVLXHox7oK-aDyhog_RQbddAXzFAOmMuuPz0/edit#gid=1349314138" TargetMode="External"/><Relationship Id="rId162" Type="http://schemas.openxmlformats.org/officeDocument/2006/relationships/hyperlink" Target="https://docs.google.com/spreadsheets/d/1YnTP82QkxAY-vNSqsRayU9LDOVesbov5j8064IlohbY/edit#gid=306282350" TargetMode="External"/><Relationship Id="rId169" Type="http://schemas.openxmlformats.org/officeDocument/2006/relationships/hyperlink" Target="https://docs.google.com/spreadsheets/d/15o5forXt-OcPEes7eRTFUhQymx7fs0zKm-9HqExZFDs/edit#gid=306282350" TargetMode="External"/><Relationship Id="rId168" Type="http://schemas.openxmlformats.org/officeDocument/2006/relationships/hyperlink" Target="https://docs.google.com/spreadsheets/d/1VL45GOxE8qtjXgcCjSri5dvFj2RUfH5Pu7bnnfFbmYI/edit#gid=1896084342" TargetMode="External"/><Relationship Id="rId167" Type="http://schemas.openxmlformats.org/officeDocument/2006/relationships/hyperlink" Target="https://docs.google.com/spreadsheets/d/1VL45GOxE8qtjXgcCjSri5dvFj2RUfH5Pu7bnnfFbmYI/edit#gid=1896084342" TargetMode="External"/><Relationship Id="rId166" Type="http://schemas.openxmlformats.org/officeDocument/2006/relationships/hyperlink" Target="https://docs.google.com/spreadsheets/d/1SReWqbnuosH8TQMYlOk072PTwJrplCow3GnzW_7pvok/edit#gid=1188929572" TargetMode="External"/><Relationship Id="rId51" Type="http://schemas.openxmlformats.org/officeDocument/2006/relationships/hyperlink" Target="https://docs.google.com/spreadsheets/d/1x3C7HQE0g8gKW-rLBZDIlfrswqDkER-7c4pgjVy1O5k/edit#gid=1349314138" TargetMode="External"/><Relationship Id="rId50" Type="http://schemas.openxmlformats.org/officeDocument/2006/relationships/hyperlink" Target="https://docs.google.com/spreadsheets/d/1-ZqUm7KIsFfQjPc3FolYh_mT8YbR7YgQUVIxA5gykWg/edit#gid=306282350" TargetMode="External"/><Relationship Id="rId53" Type="http://schemas.openxmlformats.org/officeDocument/2006/relationships/hyperlink" Target="https://docs.google.com/spreadsheets/d/1JoiY7YvfZvCMzyTYKSD0jCGGY5BPOlg99YNH3UUQ9jM/edit#gid=1188929572" TargetMode="External"/><Relationship Id="rId52" Type="http://schemas.openxmlformats.org/officeDocument/2006/relationships/hyperlink" Target="https://docs.google.com/spreadsheets/d/1x3C7HQE0g8gKW-rLBZDIlfrswqDkER-7c4pgjVy1O5k/edit#gid=1349314138" TargetMode="External"/><Relationship Id="rId55" Type="http://schemas.openxmlformats.org/officeDocument/2006/relationships/hyperlink" Target="https://docs.google.com/spreadsheets/d/1WSumB9CIC0WyEO6NWoWicE-QPWYCRKQUFBVXYbvIwfM/edit#gid=220120442" TargetMode="External"/><Relationship Id="rId161" Type="http://schemas.openxmlformats.org/officeDocument/2006/relationships/hyperlink" Target="https://docs.google.com/spreadsheets/d/1YnTP82QkxAY-vNSqsRayU9LDOVesbov5j8064IlohbY/edit#gid=306282350" TargetMode="External"/><Relationship Id="rId54" Type="http://schemas.openxmlformats.org/officeDocument/2006/relationships/hyperlink" Target="https://docs.google.com/spreadsheets/d/1JoiY7YvfZvCMzyTYKSD0jCGGY5BPOlg99YNH3UUQ9jM/edit#gid=1188929572" TargetMode="External"/><Relationship Id="rId160" Type="http://schemas.openxmlformats.org/officeDocument/2006/relationships/hyperlink" Target="https://docs.google.com/spreadsheets/d/1vwv04UY6yiIVtPrYKhYSRe4A7WqueKmwRiIwBBo1ddM/edit#gid=2771340" TargetMode="External"/><Relationship Id="rId57" Type="http://schemas.openxmlformats.org/officeDocument/2006/relationships/hyperlink" Target="https://docs.google.com/spreadsheets/d/1H0TN88bmMpwPUNb49Td5lPS5NTqLBkTgusWMSOq2a0M/edit#gid=306282350" TargetMode="External"/><Relationship Id="rId56" Type="http://schemas.openxmlformats.org/officeDocument/2006/relationships/hyperlink" Target="https://docs.google.com/spreadsheets/d/1WSumB9CIC0WyEO6NWoWicE-QPWYCRKQUFBVXYbvIwfM/edit#gid=220120442" TargetMode="External"/><Relationship Id="rId159" Type="http://schemas.openxmlformats.org/officeDocument/2006/relationships/hyperlink" Target="https://docs.google.com/spreadsheets/d/1vwv04UY6yiIVtPrYKhYSRe4A7WqueKmwRiIwBBo1ddM/edit#gid=2771340" TargetMode="External"/><Relationship Id="rId59" Type="http://schemas.openxmlformats.org/officeDocument/2006/relationships/hyperlink" Target="https://docs.google.com/spreadsheets/d/1a-qW8iM0v3MeVvW7pAi8zV-IMUA-zknvgP6hPBg0s_A/edit#gid=1349314138" TargetMode="External"/><Relationship Id="rId154" Type="http://schemas.openxmlformats.org/officeDocument/2006/relationships/hyperlink" Target="https://docs.google.com/spreadsheets/d/1FQUJEwd4J6_qYmUdwDcSwnnOEmwhRBmWEvfcLbpn08I/edit#gid=296462178" TargetMode="External"/><Relationship Id="rId58" Type="http://schemas.openxmlformats.org/officeDocument/2006/relationships/hyperlink" Target="https://docs.google.com/spreadsheets/d/1H0TN88bmMpwPUNb49Td5lPS5NTqLBkTgusWMSOq2a0M/edit#gid=306282350" TargetMode="External"/><Relationship Id="rId153" Type="http://schemas.openxmlformats.org/officeDocument/2006/relationships/hyperlink" Target="https://docs.google.com/spreadsheets/d/1FQUJEwd4J6_qYmUdwDcSwnnOEmwhRBmWEvfcLbpn08I/edit#gid=296462178" TargetMode="External"/><Relationship Id="rId152" Type="http://schemas.openxmlformats.org/officeDocument/2006/relationships/hyperlink" Target="https://docs.google.com/spreadsheets/d/1HWS9PWCsSO1RwaGOTzc_Zy2lNd7LhRidmy14fmmbmiU/edit#gid=220120442" TargetMode="External"/><Relationship Id="rId151" Type="http://schemas.openxmlformats.org/officeDocument/2006/relationships/hyperlink" Target="https://docs.google.com/spreadsheets/d/1HWS9PWCsSO1RwaGOTzc_Zy2lNd7LhRidmy14fmmbmiU/edit#gid=220120442" TargetMode="External"/><Relationship Id="rId158" Type="http://schemas.openxmlformats.org/officeDocument/2006/relationships/hyperlink" Target="https://docs.google.com/spreadsheets/d/1Ey2ZfFqyV3nrRzHn35GYJZYCex0_yHBrTiBidzqOrOI/edit#gid=569905745" TargetMode="External"/><Relationship Id="rId157" Type="http://schemas.openxmlformats.org/officeDocument/2006/relationships/hyperlink" Target="https://docs.google.com/spreadsheets/d/1Ey2ZfFqyV3nrRzHn35GYJZYCex0_yHBrTiBidzqOrOI/edit#gid=569905745" TargetMode="External"/><Relationship Id="rId156" Type="http://schemas.openxmlformats.org/officeDocument/2006/relationships/hyperlink" Target="https://docs.google.com/spreadsheets/d/1nrRlOLiZcSarreAEOTUGhfWG0ffif3FvyigisGo7FRk/edit#gid=1349314138" TargetMode="External"/><Relationship Id="rId155" Type="http://schemas.openxmlformats.org/officeDocument/2006/relationships/hyperlink" Target="https://docs.google.com/spreadsheets/d/1nrRlOLiZcSarreAEOTUGhfWG0ffif3FvyigisGo7FRk/edit#gid=1349314138" TargetMode="External"/><Relationship Id="rId107" Type="http://schemas.openxmlformats.org/officeDocument/2006/relationships/hyperlink" Target="https://docs.google.com/spreadsheets/d/1SZjqwLJY9MNQYqslnvQ-Wvm__7f5e0-LINrzn1LdyyY/edit#gid=773130465" TargetMode="External"/><Relationship Id="rId106" Type="http://schemas.openxmlformats.org/officeDocument/2006/relationships/hyperlink" Target="https://docs.google.com/spreadsheets/d/1JTB4v-FZXsKYTVrdAZmD_5qGtCcpsimqGFGWgXgW0zo/edit#gid=306282350" TargetMode="External"/><Relationship Id="rId105" Type="http://schemas.openxmlformats.org/officeDocument/2006/relationships/hyperlink" Target="https://docs.google.com/spreadsheets/d/1JTB4v-FZXsKYTVrdAZmD_5qGtCcpsimqGFGWgXgW0zo/edit#gid=306282350" TargetMode="External"/><Relationship Id="rId104" Type="http://schemas.openxmlformats.org/officeDocument/2006/relationships/hyperlink" Target="https://docs.google.com/spreadsheets/d/1fuj6VUNqLO5vyx0Z4WO--0rVjDxS57Ty9SdwXICGCmU/edit#gid=220120442" TargetMode="External"/><Relationship Id="rId109" Type="http://schemas.openxmlformats.org/officeDocument/2006/relationships/hyperlink" Target="https://docs.google.com/spreadsheets/d/1P_JKGkOg1m4IeB_oU---VINr6DmhtmEskTgZq_UEb8k/edit#gid=1188929572" TargetMode="External"/><Relationship Id="rId108" Type="http://schemas.openxmlformats.org/officeDocument/2006/relationships/hyperlink" Target="https://docs.google.com/spreadsheets/d/1SZjqwLJY9MNQYqslnvQ-Wvm__7f5e0-LINrzn1LdyyY/edit#gid=773130465" TargetMode="External"/><Relationship Id="rId103" Type="http://schemas.openxmlformats.org/officeDocument/2006/relationships/hyperlink" Target="https://docs.google.com/spreadsheets/d/1fuj6VUNqLO5vyx0Z4WO--0rVjDxS57Ty9SdwXICGCmU/edit#gid=220120442" TargetMode="External"/><Relationship Id="rId102" Type="http://schemas.openxmlformats.org/officeDocument/2006/relationships/hyperlink" Target="https://docs.google.com/spreadsheets/d/18e6gDxd7c50HR_f9k0jc46UwS8k5n3W03-cm65a8kio/edit#gid=569905745" TargetMode="External"/><Relationship Id="rId101" Type="http://schemas.openxmlformats.org/officeDocument/2006/relationships/hyperlink" Target="https://docs.google.com/spreadsheets/d/18e6gDxd7c50HR_f9k0jc46UwS8k5n3W03-cm65a8kio/edit#gid=569905745" TargetMode="External"/><Relationship Id="rId100" Type="http://schemas.openxmlformats.org/officeDocument/2006/relationships/hyperlink" Target="https://docs.google.com/spreadsheets/d/1lFlB7KF7-FkLJaOA_ZdwjwlHIGIRHnQTbN4YtA9khrM/edit#gid=1349314138" TargetMode="External"/><Relationship Id="rId210" Type="http://schemas.openxmlformats.org/officeDocument/2006/relationships/hyperlink" Target="https://docs.google.com/spreadsheets/d/15o5forXt-OcPEes7eRTFUhQymx7fs0zKm-9HqExZFDs/edit#gid=306282350" TargetMode="External"/><Relationship Id="rId129" Type="http://schemas.openxmlformats.org/officeDocument/2006/relationships/hyperlink" Target="https://docs.google.com/spreadsheets/d/1fL5aA1J1zPKfuzXK3it0vf-7w1rC1b4Ta7k_w0AMnl0/edit#gid=306282350" TargetMode="External"/><Relationship Id="rId128" Type="http://schemas.openxmlformats.org/officeDocument/2006/relationships/hyperlink" Target="https://docs.google.com/spreadsheets/d/1hDjnGlW7x86879tUtmsQ0jMWFeZ8gz2XZ47u72wz_zM/edit#gid=1896084342" TargetMode="External"/><Relationship Id="rId127" Type="http://schemas.openxmlformats.org/officeDocument/2006/relationships/hyperlink" Target="https://docs.google.com/spreadsheets/d/1hDjnGlW7x86879tUtmsQ0jMWFeZ8gz2XZ47u72wz_zM/edit#gid=1896084342" TargetMode="External"/><Relationship Id="rId126" Type="http://schemas.openxmlformats.org/officeDocument/2006/relationships/hyperlink" Target="https://docs.google.com/spreadsheets/d/1yKDAHjlFxCzfB-Q1rbkZ6gQdLa8Dp-cZ1R9H1y6bbc0/edit#gid=569905745" TargetMode="External"/><Relationship Id="rId121" Type="http://schemas.openxmlformats.org/officeDocument/2006/relationships/hyperlink" Target="https://docs.google.com/spreadsheets/d/14DduXKOut-VBLc5dJDYHqp67_lFdZKxFKAgZXf6ngkM/edit#gid=306282350" TargetMode="External"/><Relationship Id="rId120" Type="http://schemas.openxmlformats.org/officeDocument/2006/relationships/hyperlink" Target="https://docs.google.com/spreadsheets/d/1TuWNohgKc48TYIbN1V8yVEN0Wpzz_zN-DcMDihtfaao/edit#gid=220120442" TargetMode="External"/><Relationship Id="rId125" Type="http://schemas.openxmlformats.org/officeDocument/2006/relationships/hyperlink" Target="https://docs.google.com/spreadsheets/d/1yKDAHjlFxCzfB-Q1rbkZ6gQdLa8Dp-cZ1R9H1y6bbc0/edit#gid=569905745" TargetMode="External"/><Relationship Id="rId124" Type="http://schemas.openxmlformats.org/officeDocument/2006/relationships/hyperlink" Target="https://docs.google.com/spreadsheets/d/1fQgTCgLzOVIJYVa7UUwDclneRGuw6uiDAlbqQ8Cqo00/edit#gid=1349314138" TargetMode="External"/><Relationship Id="rId123" Type="http://schemas.openxmlformats.org/officeDocument/2006/relationships/hyperlink" Target="https://docs.google.com/spreadsheets/d/1fQgTCgLzOVIJYVa7UUwDclneRGuw6uiDAlbqQ8Cqo00/edit#gid=1349314138" TargetMode="External"/><Relationship Id="rId122" Type="http://schemas.openxmlformats.org/officeDocument/2006/relationships/hyperlink" Target="https://docs.google.com/spreadsheets/d/14DduXKOut-VBLc5dJDYHqp67_lFdZKxFKAgZXf6ngkM/edit#gid=306282350" TargetMode="External"/><Relationship Id="rId95" Type="http://schemas.openxmlformats.org/officeDocument/2006/relationships/hyperlink" Target="https://docs.google.com/spreadsheets/d/17pMlLncZvqzESBsz0w-qhq-2-s68GF7HxmpV_xIaie4/edit#gid=2771340" TargetMode="External"/><Relationship Id="rId94" Type="http://schemas.openxmlformats.org/officeDocument/2006/relationships/hyperlink" Target="https://docs.google.com/spreadsheets/d/1jbHm2MjqDqtS2MTAuXXdOlfGubKcGFaFJh8XiKlidAA/edit#gid=1605383994" TargetMode="External"/><Relationship Id="rId97" Type="http://schemas.openxmlformats.org/officeDocument/2006/relationships/hyperlink" Target="https://docs.google.com/spreadsheets/d/1InALmiQHOY9wiX1TQ3u33dfOR3tes8DrQZlfd2B_tR4/edit#gid=306282350" TargetMode="External"/><Relationship Id="rId96" Type="http://schemas.openxmlformats.org/officeDocument/2006/relationships/hyperlink" Target="https://docs.google.com/spreadsheets/d/17pMlLncZvqzESBsz0w-qhq-2-s68GF7HxmpV_xIaie4/edit#gid=2771340" TargetMode="External"/><Relationship Id="rId99" Type="http://schemas.openxmlformats.org/officeDocument/2006/relationships/hyperlink" Target="https://docs.google.com/spreadsheets/d/1lFlB7KF7-FkLJaOA_ZdwjwlHIGIRHnQTbN4YtA9khrM/edit#gid=1349314138" TargetMode="External"/><Relationship Id="rId98" Type="http://schemas.openxmlformats.org/officeDocument/2006/relationships/hyperlink" Target="https://docs.google.com/spreadsheets/d/1InALmiQHOY9wiX1TQ3u33dfOR3tes8DrQZlfd2B_tR4/edit#gid=306282350" TargetMode="External"/><Relationship Id="rId91" Type="http://schemas.openxmlformats.org/officeDocument/2006/relationships/hyperlink" Target="https://docs.google.com/spreadsheets/d/1kDN-KGHCou2rMbd9y7ZpfHdKy8LCgmtev6bAY8_1xJQ/edit#gid=773130465" TargetMode="External"/><Relationship Id="rId90" Type="http://schemas.openxmlformats.org/officeDocument/2006/relationships/hyperlink" Target="https://docs.google.com/spreadsheets/d/1bpwPfb3nj55WR7V58clj_Ot5s-vsghC_uRK_Y0vXdAU/edit#gid=1280375475" TargetMode="External"/><Relationship Id="rId93" Type="http://schemas.openxmlformats.org/officeDocument/2006/relationships/hyperlink" Target="https://docs.google.com/spreadsheets/d/1jbHm2MjqDqtS2MTAuXXdOlfGubKcGFaFJh8XiKlidAA/edit#gid=1605383994" TargetMode="External"/><Relationship Id="rId92" Type="http://schemas.openxmlformats.org/officeDocument/2006/relationships/hyperlink" Target="https://docs.google.com/spreadsheets/d/1kDN-KGHCou2rMbd9y7ZpfHdKy8LCgmtev6bAY8_1xJQ/edit#gid=773130465" TargetMode="External"/><Relationship Id="rId118" Type="http://schemas.openxmlformats.org/officeDocument/2006/relationships/hyperlink" Target="https://docs.google.com/spreadsheets/d/19MjbISqoIZCWMd6P3OWqCcg4nk4L36DSz0a1p_PbbTk/edit#gid=2095941886" TargetMode="External"/><Relationship Id="rId117" Type="http://schemas.openxmlformats.org/officeDocument/2006/relationships/hyperlink" Target="https://docs.google.com/spreadsheets/d/19MjbISqoIZCWMd6P3OWqCcg4nk4L36DSz0a1p_PbbTk/edit#gid=2095941886" TargetMode="External"/><Relationship Id="rId116" Type="http://schemas.openxmlformats.org/officeDocument/2006/relationships/hyperlink" Target="https://docs.google.com/spreadsheets/d/11J3QEtwav6o53orINOfeTRih4kd8wkl2jNMtH0vbjmA/edit" TargetMode="External"/><Relationship Id="rId115" Type="http://schemas.openxmlformats.org/officeDocument/2006/relationships/hyperlink" Target="https://docs.google.com/spreadsheets/d/11J3QEtwav6o53orINOfeTRih4kd8wkl2jNMtH0vbjmA/edit" TargetMode="External"/><Relationship Id="rId119" Type="http://schemas.openxmlformats.org/officeDocument/2006/relationships/hyperlink" Target="https://docs.google.com/spreadsheets/d/1TuWNohgKc48TYIbN1V8yVEN0Wpzz_zN-DcMDihtfaao/edit#gid=220120442" TargetMode="External"/><Relationship Id="rId110" Type="http://schemas.openxmlformats.org/officeDocument/2006/relationships/hyperlink" Target="https://docs.google.com/spreadsheets/d/1P_JKGkOg1m4IeB_oU---VINr6DmhtmEskTgZq_UEb8k/edit#gid=1188929572" TargetMode="External"/><Relationship Id="rId114" Type="http://schemas.openxmlformats.org/officeDocument/2006/relationships/hyperlink" Target="https://docs.google.com/spreadsheets/d/1JTB4v-FZXsKYTVrdAZmD_5qGtCcpsimqGFGWgXgW0zo/edit#gid=306282350" TargetMode="External"/><Relationship Id="rId113" Type="http://schemas.openxmlformats.org/officeDocument/2006/relationships/hyperlink" Target="https://docs.google.com/spreadsheets/d/1JTB4v-FZXsKYTVrdAZmD_5qGtCcpsimqGFGWgXgW0zo/edit#gid=306282350" TargetMode="External"/><Relationship Id="rId112" Type="http://schemas.openxmlformats.org/officeDocument/2006/relationships/hyperlink" Target="https://docs.google.com/spreadsheets/d/1fuj6VUNqLO5vyx0Z4WO--0rVjDxS57Ty9SdwXICGCmU/edit#gid=220120442" TargetMode="External"/><Relationship Id="rId111" Type="http://schemas.openxmlformats.org/officeDocument/2006/relationships/hyperlink" Target="https://docs.google.com/spreadsheets/d/1fuj6VUNqLO5vyx0Z4WO--0rVjDxS57Ty9SdwXICGCmU/edit#gid=220120442" TargetMode="External"/><Relationship Id="rId206" Type="http://schemas.openxmlformats.org/officeDocument/2006/relationships/hyperlink" Target="https://docs.google.com/spreadsheets/d/1vUVIdQuCaO0Jy6vaXuvh3oU3-AcIT5gnNqlGRttZies/edit#gid=2111882528" TargetMode="External"/><Relationship Id="rId205" Type="http://schemas.openxmlformats.org/officeDocument/2006/relationships/hyperlink" Target="https://docs.google.com/spreadsheets/d/1vUVIdQuCaO0Jy6vaXuvh3oU3-AcIT5gnNqlGRttZies/edit#gid=2111882528" TargetMode="External"/><Relationship Id="rId204" Type="http://schemas.openxmlformats.org/officeDocument/2006/relationships/hyperlink" Target="https://docs.google.com/spreadsheets/d/16hvUHIBCveszrl0driYFrtrd92MtW7wvyx4w_n3O4yU/edit#gid=1847753359" TargetMode="External"/><Relationship Id="rId203" Type="http://schemas.openxmlformats.org/officeDocument/2006/relationships/hyperlink" Target="https://docs.google.com/spreadsheets/d/16hvUHIBCveszrl0driYFrtrd92MtW7wvyx4w_n3O4yU/edit#gid=1847753359" TargetMode="External"/><Relationship Id="rId209" Type="http://schemas.openxmlformats.org/officeDocument/2006/relationships/hyperlink" Target="https://docs.google.com/spreadsheets/d/15o5forXt-OcPEes7eRTFUhQymx7fs0zKm-9HqExZFDs/edit#gid=306282350" TargetMode="External"/><Relationship Id="rId208" Type="http://schemas.openxmlformats.org/officeDocument/2006/relationships/hyperlink" Target="https://docs.google.com/spreadsheets/d/11dHz1ZF0EwgsM-1ib_UqPg9SWMmbicDdjsFOzKlY_a0/edit#gid=2771340" TargetMode="External"/><Relationship Id="rId207" Type="http://schemas.openxmlformats.org/officeDocument/2006/relationships/hyperlink" Target="https://docs.google.com/spreadsheets/d/11dHz1ZF0EwgsM-1ib_UqPg9SWMmbicDdjsFOzKlY_a0/edit#gid=2771340" TargetMode="External"/><Relationship Id="rId202" Type="http://schemas.openxmlformats.org/officeDocument/2006/relationships/hyperlink" Target="https://docs.google.com/spreadsheets/d/14eNnsqFRURw_9Sz3McQCnHVXzqpwgXLOTMA72aCTlcI/edit#gid=1611175856" TargetMode="External"/><Relationship Id="rId201" Type="http://schemas.openxmlformats.org/officeDocument/2006/relationships/hyperlink" Target="https://docs.google.com/spreadsheets/d/14eNnsqFRURw_9Sz3McQCnHVXzqpwgXLOTMA72aCTlcI/edit#gid=1611175856" TargetMode="External"/><Relationship Id="rId200" Type="http://schemas.openxmlformats.org/officeDocument/2006/relationships/hyperlink" Target="https://docs.google.com/spreadsheets/d/1Sl2iOn8nwD850rVkUNmFmHOd8STqO3yKaEItUqmxMgI/edit#gid=277134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55975" y="816825"/>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Program Review:</a:t>
            </a:r>
            <a:endParaRPr/>
          </a:p>
        </p:txBody>
      </p:sp>
      <p:sp>
        <p:nvSpPr>
          <p:cNvPr id="68" name="Google Shape;68;p13"/>
          <p:cNvSpPr txBox="1"/>
          <p:nvPr>
            <p:ph idx="1" type="subTitle"/>
          </p:nvPr>
        </p:nvSpPr>
        <p:spPr>
          <a:xfrm>
            <a:off x="321400" y="2063230"/>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sz="3600"/>
              <a:t>Content Operations &amp;</a:t>
            </a:r>
            <a:endParaRPr sz="3600"/>
          </a:p>
          <a:p>
            <a:pPr indent="0" lvl="0" marL="0" rtl="0" algn="l">
              <a:lnSpc>
                <a:spcPct val="100000"/>
              </a:lnSpc>
              <a:spcBef>
                <a:spcPts val="0"/>
              </a:spcBef>
              <a:spcAft>
                <a:spcPts val="0"/>
              </a:spcAft>
              <a:buClr>
                <a:srgbClr val="000000"/>
              </a:buClr>
              <a:buSzPts val="1100"/>
              <a:buFont typeface="Arial"/>
              <a:buNone/>
            </a:pPr>
            <a:r>
              <a:rPr lang="en" sz="3600"/>
              <a:t>Content Acquisition</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Where are we going?     OCW.v2 - Re-plan:  (6) Projects</a:t>
            </a:r>
            <a:endParaRPr/>
          </a:p>
        </p:txBody>
      </p:sp>
      <p:pic>
        <p:nvPicPr>
          <p:cNvPr id="133" name="Google Shape;133;p22"/>
          <p:cNvPicPr preferRelativeResize="0"/>
          <p:nvPr/>
        </p:nvPicPr>
        <p:blipFill rotWithShape="1">
          <a:blip r:embed="rId3">
            <a:alphaModFix/>
          </a:blip>
          <a:srcRect b="0" l="0" r="0" t="0"/>
          <a:stretch/>
        </p:blipFill>
        <p:spPr>
          <a:xfrm>
            <a:off x="152400" y="152400"/>
            <a:ext cx="9525" cy="9525"/>
          </a:xfrm>
          <a:prstGeom prst="rect">
            <a:avLst/>
          </a:prstGeom>
          <a:noFill/>
          <a:ln>
            <a:noFill/>
          </a:ln>
        </p:spPr>
      </p:pic>
      <p:pic>
        <p:nvPicPr>
          <p:cNvPr id="134" name="Google Shape;134;p22"/>
          <p:cNvPicPr preferRelativeResize="0"/>
          <p:nvPr/>
        </p:nvPicPr>
        <p:blipFill rotWithShape="1">
          <a:blip r:embed="rId4">
            <a:alphaModFix/>
          </a:blip>
          <a:srcRect b="0" l="0" r="0" t="0"/>
          <a:stretch/>
        </p:blipFill>
        <p:spPr>
          <a:xfrm>
            <a:off x="38925" y="757575"/>
            <a:ext cx="9066150" cy="3847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Data Collection &amp; Sources (AU, US, DE &amp; IN)</a:t>
            </a:r>
            <a:endParaRPr/>
          </a:p>
        </p:txBody>
      </p:sp>
      <p:sp>
        <p:nvSpPr>
          <p:cNvPr id="140" name="Google Shape;140;p23"/>
          <p:cNvSpPr txBox="1"/>
          <p:nvPr>
            <p:ph idx="4294967295" type="body"/>
          </p:nvPr>
        </p:nvSpPr>
        <p:spPr>
          <a:xfrm>
            <a:off x="45325" y="850275"/>
            <a:ext cx="6547500" cy="2710200"/>
          </a:xfrm>
          <a:prstGeom prst="rect">
            <a:avLst/>
          </a:prstGeom>
          <a:noFill/>
          <a:ln>
            <a:noFill/>
          </a:ln>
        </p:spPr>
        <p:txBody>
          <a:bodyPr anchorCtr="0" anchor="t" bIns="91425" lIns="91425" spcFirstLastPara="1" rIns="91425" wrap="square" tIns="91425">
            <a:noAutofit/>
          </a:bodyPr>
          <a:lstStyle/>
          <a:p>
            <a:pPr indent="0" lvl="0" marL="228600" rtl="0" algn="l">
              <a:lnSpc>
                <a:spcPct val="115000"/>
              </a:lnSpc>
              <a:spcBef>
                <a:spcPts val="1600"/>
              </a:spcBef>
              <a:spcAft>
                <a:spcPts val="0"/>
              </a:spcAft>
              <a:buSzPts val="1800"/>
              <a:buNone/>
            </a:pPr>
            <a:r>
              <a:rPr lang="en">
                <a:solidFill>
                  <a:srgbClr val="333333"/>
                </a:solidFill>
              </a:rPr>
              <a:t>Competitor Tracker &amp; Intelligence Dashboard Report</a:t>
            </a:r>
            <a:endParaRPr b="1">
              <a:solidFill>
                <a:srgbClr val="333333"/>
              </a:solidFill>
            </a:endParaRPr>
          </a:p>
          <a:p>
            <a:pPr indent="-304800" lvl="0" marL="457200" rtl="0" algn="l">
              <a:lnSpc>
                <a:spcPct val="115000"/>
              </a:lnSpc>
              <a:spcBef>
                <a:spcPts val="1600"/>
              </a:spcBef>
              <a:spcAft>
                <a:spcPts val="0"/>
              </a:spcAft>
              <a:buClr>
                <a:srgbClr val="333333"/>
              </a:buClr>
              <a:buSzPts val="1200"/>
              <a:buFont typeface="Arial"/>
              <a:buChar char="●"/>
            </a:pPr>
            <a:r>
              <a:rPr b="1" lang="en" sz="1200">
                <a:solidFill>
                  <a:srgbClr val="333333"/>
                </a:solidFill>
              </a:rPr>
              <a:t>Vendor crawlers </a:t>
            </a:r>
            <a:r>
              <a:rPr b="1" lang="en" sz="1200">
                <a:solidFill>
                  <a:srgbClr val="333333"/>
                </a:solidFill>
                <a:highlight>
                  <a:srgbClr val="000000"/>
                </a:highlight>
              </a:rPr>
              <a:t>-</a:t>
            </a:r>
            <a:r>
              <a:rPr lang="en" sz="1200">
                <a:solidFill>
                  <a:srgbClr val="000000"/>
                </a:solidFill>
                <a:highlight>
                  <a:srgbClr val="000000"/>
                </a:highlight>
              </a:rPr>
              <a:t> non-indexable sources, for legal reasons,</a:t>
            </a:r>
            <a:r>
              <a:rPr lang="en" sz="1200">
                <a:solidFill>
                  <a:srgbClr val="000000"/>
                </a:solidFill>
              </a:rPr>
              <a:t> including </a:t>
            </a:r>
            <a:r>
              <a:rPr lang="en" sz="1200">
                <a:solidFill>
                  <a:srgbClr val="000000"/>
                </a:solidFill>
                <a:highlight>
                  <a:srgbClr val="000000"/>
                </a:highlight>
              </a:rPr>
              <a:t>semi-manual collection with </a:t>
            </a:r>
            <a:r>
              <a:rPr lang="en" sz="1200">
                <a:solidFill>
                  <a:srgbClr val="000000"/>
                </a:solidFill>
              </a:rPr>
              <a:t>a browser </a:t>
            </a:r>
            <a:r>
              <a:rPr lang="en" sz="1200">
                <a:solidFill>
                  <a:srgbClr val="000000"/>
                </a:solidFill>
                <a:highlight>
                  <a:srgbClr val="000000"/>
                </a:highlight>
              </a:rPr>
              <a:t>plug-in,</a:t>
            </a:r>
            <a:r>
              <a:rPr lang="en" sz="1200">
                <a:solidFill>
                  <a:srgbClr val="000000"/>
                </a:solidFill>
              </a:rPr>
              <a:t> using keywords</a:t>
            </a:r>
            <a:r>
              <a:rPr lang="en" sz="1200">
                <a:solidFill>
                  <a:srgbClr val="000000"/>
                </a:solidFill>
                <a:highlight>
                  <a:srgbClr val="000000"/>
                </a:highlight>
              </a:rPr>
              <a:t> sets and SERP results</a:t>
            </a:r>
            <a:endParaRPr sz="1200">
              <a:solidFill>
                <a:srgbClr val="000000"/>
              </a:solidFill>
              <a:highlight>
                <a:srgbClr val="000000"/>
              </a:highlight>
            </a:endParaRPr>
          </a:p>
          <a:p>
            <a:pPr indent="-304800" lvl="0" marL="457200" rtl="0" algn="l">
              <a:lnSpc>
                <a:spcPct val="115000"/>
              </a:lnSpc>
              <a:spcBef>
                <a:spcPts val="0"/>
              </a:spcBef>
              <a:spcAft>
                <a:spcPts val="0"/>
              </a:spcAft>
              <a:buClr>
                <a:srgbClr val="333333"/>
              </a:buClr>
              <a:buSzPts val="1200"/>
              <a:buChar char="●"/>
            </a:pPr>
            <a:r>
              <a:rPr b="1" lang="en" sz="1200">
                <a:solidFill>
                  <a:srgbClr val="000000"/>
                </a:solidFill>
              </a:rPr>
              <a:t>Offshore</a:t>
            </a:r>
            <a:r>
              <a:rPr lang="en" sz="1200">
                <a:solidFill>
                  <a:srgbClr val="000000"/>
                </a:solidFill>
              </a:rPr>
              <a:t> </a:t>
            </a:r>
            <a:r>
              <a:rPr lang="en" sz="1200">
                <a:solidFill>
                  <a:srgbClr val="000000"/>
                </a:solidFill>
                <a:highlight>
                  <a:srgbClr val="000000"/>
                </a:highlight>
              </a:rPr>
              <a:t>data collection</a:t>
            </a:r>
            <a:r>
              <a:rPr lang="en" sz="1200">
                <a:solidFill>
                  <a:srgbClr val="000000"/>
                </a:solidFill>
              </a:rPr>
              <a:t> - purchased da</a:t>
            </a:r>
            <a:r>
              <a:rPr lang="en" sz="1200">
                <a:solidFill>
                  <a:srgbClr val="333333"/>
                </a:solidFill>
              </a:rPr>
              <a:t>ta </a:t>
            </a:r>
            <a:r>
              <a:rPr lang="en" sz="1200">
                <a:solidFill>
                  <a:srgbClr val="000000"/>
                </a:solidFill>
                <a:highlight>
                  <a:srgbClr val="000000"/>
                </a:highlight>
              </a:rPr>
              <a:t>(28 of 60 sources ready)</a:t>
            </a:r>
            <a:endParaRPr sz="1200">
              <a:solidFill>
                <a:srgbClr val="000000"/>
              </a:solidFill>
              <a:highlight>
                <a:srgbClr val="000000"/>
              </a:highlight>
            </a:endParaRPr>
          </a:p>
          <a:p>
            <a:pPr indent="-304800" lvl="0" marL="457200" rtl="0" algn="l">
              <a:lnSpc>
                <a:spcPct val="115000"/>
              </a:lnSpc>
              <a:spcBef>
                <a:spcPts val="0"/>
              </a:spcBef>
              <a:spcAft>
                <a:spcPts val="0"/>
              </a:spcAft>
              <a:buClr>
                <a:srgbClr val="333333"/>
              </a:buClr>
              <a:buSzPts val="1200"/>
              <a:buFont typeface="Arial"/>
              <a:buChar char="●"/>
            </a:pPr>
            <a:r>
              <a:rPr b="1" lang="en" sz="1200">
                <a:solidFill>
                  <a:srgbClr val="333333"/>
                </a:solidFill>
              </a:rPr>
              <a:t>Waldo </a:t>
            </a:r>
            <a:r>
              <a:rPr lang="en" sz="1200">
                <a:solidFill>
                  <a:srgbClr val="333333"/>
                </a:solidFill>
              </a:rPr>
              <a:t>- results filtered by market &amp; predetermined, indexed competitors for COPS/C.A. purposes</a:t>
            </a:r>
            <a:endParaRPr sz="1200">
              <a:solidFill>
                <a:srgbClr val="333333"/>
              </a:solidFill>
            </a:endParaRPr>
          </a:p>
          <a:p>
            <a:pPr indent="-304800" lvl="0" marL="457200" rtl="0" algn="l">
              <a:lnSpc>
                <a:spcPct val="115000"/>
              </a:lnSpc>
              <a:spcBef>
                <a:spcPts val="0"/>
              </a:spcBef>
              <a:spcAft>
                <a:spcPts val="0"/>
              </a:spcAft>
              <a:buClr>
                <a:srgbClr val="333333"/>
              </a:buClr>
              <a:buSzPts val="1200"/>
              <a:buFont typeface="Arial"/>
              <a:buChar char="●"/>
            </a:pPr>
            <a:r>
              <a:rPr b="1" lang="en" sz="1200">
                <a:solidFill>
                  <a:srgbClr val="333333"/>
                </a:solidFill>
              </a:rPr>
              <a:t>AggCentral </a:t>
            </a:r>
            <a:r>
              <a:rPr lang="en" sz="1200">
                <a:solidFill>
                  <a:srgbClr val="333333"/>
                </a:solidFill>
              </a:rPr>
              <a:t>- Company’s indexed feeds</a:t>
            </a:r>
            <a:endParaRPr sz="1200">
              <a:solidFill>
                <a:srgbClr val="333333"/>
              </a:solidFill>
            </a:endParaRPr>
          </a:p>
          <a:p>
            <a:pPr indent="-304800" lvl="0" marL="457200" rtl="0" algn="l">
              <a:lnSpc>
                <a:spcPct val="115000"/>
              </a:lnSpc>
              <a:spcBef>
                <a:spcPts val="0"/>
              </a:spcBef>
              <a:spcAft>
                <a:spcPts val="0"/>
              </a:spcAft>
              <a:buClr>
                <a:srgbClr val="333333"/>
              </a:buClr>
              <a:buSzPts val="1200"/>
              <a:buFont typeface="Arial"/>
              <a:buChar char="●"/>
            </a:pPr>
            <a:r>
              <a:rPr b="1" lang="en" sz="1200">
                <a:solidFill>
                  <a:srgbClr val="333333"/>
                </a:solidFill>
              </a:rPr>
              <a:t>Other Indexed Sources:</a:t>
            </a:r>
            <a:r>
              <a:rPr lang="en" sz="1200">
                <a:solidFill>
                  <a:srgbClr val="333333"/>
                </a:solidFill>
              </a:rPr>
              <a:t> Agg3, joblist, job-boards, applicant tracking system that meet DALT (criteria): description, application method, location &amp; title </a:t>
            </a:r>
            <a:endParaRPr sz="1200">
              <a:solidFill>
                <a:srgbClr val="333333"/>
              </a:solidFill>
            </a:endParaRPr>
          </a:p>
          <a:p>
            <a:pPr indent="-304800" lvl="0" marL="457200" rtl="0" algn="l">
              <a:lnSpc>
                <a:spcPct val="115000"/>
              </a:lnSpc>
              <a:spcBef>
                <a:spcPts val="0"/>
              </a:spcBef>
              <a:spcAft>
                <a:spcPts val="0"/>
              </a:spcAft>
              <a:buClr>
                <a:srgbClr val="333333"/>
              </a:buClr>
              <a:buSzPts val="1200"/>
              <a:buFont typeface="Arial"/>
              <a:buChar char="●"/>
            </a:pPr>
            <a:r>
              <a:rPr b="1" lang="en" sz="1200">
                <a:solidFill>
                  <a:srgbClr val="333333"/>
                </a:solidFill>
              </a:rPr>
              <a:t>Ad Hoc - </a:t>
            </a:r>
            <a:r>
              <a:rPr i="1" lang="en" sz="1200">
                <a:solidFill>
                  <a:srgbClr val="333333"/>
                </a:solidFill>
              </a:rPr>
              <a:t>TBD </a:t>
            </a:r>
            <a:r>
              <a:rPr lang="en" sz="1200">
                <a:solidFill>
                  <a:srgbClr val="333333"/>
                </a:solidFill>
              </a:rPr>
              <a:t>(e.g. Market Penetration Dashboard, Big Lists)</a:t>
            </a:r>
            <a:endParaRPr sz="1200">
              <a:solidFill>
                <a:srgbClr val="333333"/>
              </a:solidFill>
            </a:endParaRPr>
          </a:p>
          <a:p>
            <a:pPr indent="0" lvl="0" marL="457200" rtl="0" algn="l">
              <a:lnSpc>
                <a:spcPct val="115000"/>
              </a:lnSpc>
              <a:spcBef>
                <a:spcPts val="1600"/>
              </a:spcBef>
              <a:spcAft>
                <a:spcPts val="0"/>
              </a:spcAft>
              <a:buSzPts val="1800"/>
              <a:buNone/>
            </a:pPr>
            <a:r>
              <a:rPr i="1" lang="en" sz="1400">
                <a:solidFill>
                  <a:srgbClr val="333333"/>
                </a:solidFill>
                <a:latin typeface="Arial"/>
                <a:ea typeface="Arial"/>
                <a:cs typeface="Arial"/>
                <a:sym typeface="Arial"/>
              </a:rPr>
              <a:t>Processed by Deep Thought for log indexing, once an hour, to Competitor Tracker index</a:t>
            </a:r>
            <a:endParaRPr i="1" sz="1400">
              <a:solidFill>
                <a:srgbClr val="333333"/>
              </a:solidFill>
            </a:endParaRPr>
          </a:p>
          <a:p>
            <a:pPr indent="0" lvl="0" marL="457200" rtl="0" algn="l">
              <a:lnSpc>
                <a:spcPct val="115000"/>
              </a:lnSpc>
              <a:spcBef>
                <a:spcPts val="1600"/>
              </a:spcBef>
              <a:spcAft>
                <a:spcPts val="0"/>
              </a:spcAft>
              <a:buSzPts val="1800"/>
              <a:buNone/>
            </a:pPr>
            <a:r>
              <a:t/>
            </a:r>
            <a:endParaRPr b="1" sz="1050">
              <a:solidFill>
                <a:srgbClr val="333333"/>
              </a:solidFill>
              <a:latin typeface="Arial"/>
              <a:ea typeface="Arial"/>
              <a:cs typeface="Arial"/>
              <a:sym typeface="Arial"/>
            </a:endParaRPr>
          </a:p>
          <a:p>
            <a:pPr indent="0" lvl="0" marL="45720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41" name="Google Shape;141;p23"/>
          <p:cNvPicPr preferRelativeResize="0"/>
          <p:nvPr/>
        </p:nvPicPr>
        <p:blipFill rotWithShape="1">
          <a:blip r:embed="rId3">
            <a:alphaModFix/>
          </a:blip>
          <a:srcRect b="0" l="0" r="0" t="0"/>
          <a:stretch/>
        </p:blipFill>
        <p:spPr>
          <a:xfrm>
            <a:off x="152400" y="152400"/>
            <a:ext cx="9525" cy="9525"/>
          </a:xfrm>
          <a:prstGeom prst="rect">
            <a:avLst/>
          </a:prstGeom>
          <a:noFill/>
          <a:ln>
            <a:noFill/>
          </a:ln>
        </p:spPr>
      </p:pic>
      <p:sp>
        <p:nvSpPr>
          <p:cNvPr id="142" name="Google Shape;142;p23"/>
          <p:cNvSpPr txBox="1"/>
          <p:nvPr/>
        </p:nvSpPr>
        <p:spPr>
          <a:xfrm>
            <a:off x="1691750" y="4704900"/>
            <a:ext cx="6390900" cy="3819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Delivery of missing companies identified on a competitor yesterday, on Indeed today</a:t>
            </a:r>
            <a:endParaRPr b="0" i="0" sz="1400" u="none" cap="none" strike="noStrike">
              <a:solidFill>
                <a:schemeClr val="dk1"/>
              </a:solidFill>
              <a:latin typeface="Arial"/>
              <a:ea typeface="Arial"/>
              <a:cs typeface="Arial"/>
              <a:sym typeface="Arial"/>
            </a:endParaRPr>
          </a:p>
        </p:txBody>
      </p:sp>
      <p:sp>
        <p:nvSpPr>
          <p:cNvPr id="143" name="Google Shape;143;p23"/>
          <p:cNvSpPr txBox="1"/>
          <p:nvPr/>
        </p:nvSpPr>
        <p:spPr>
          <a:xfrm>
            <a:off x="7375850" y="2731225"/>
            <a:ext cx="1797900" cy="456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Roboto"/>
                <a:ea typeface="Roboto"/>
                <a:cs typeface="Roboto"/>
                <a:sym typeface="Roboto"/>
              </a:rPr>
              <a:t>Rule #1</a:t>
            </a:r>
            <a:endParaRPr b="0" i="0" sz="1400" u="none" cap="none" strike="noStrike">
              <a:solidFill>
                <a:srgbClr val="FFFFFF"/>
              </a:solidFill>
              <a:latin typeface="Roboto"/>
              <a:ea typeface="Roboto"/>
              <a:cs typeface="Roboto"/>
              <a:sym typeface="Roboto"/>
            </a:endParaRPr>
          </a:p>
        </p:txBody>
      </p:sp>
      <p:pic>
        <p:nvPicPr>
          <p:cNvPr id="144" name="Google Shape;144;p23"/>
          <p:cNvPicPr preferRelativeResize="0"/>
          <p:nvPr/>
        </p:nvPicPr>
        <p:blipFill rotWithShape="1">
          <a:blip r:embed="rId4">
            <a:alphaModFix/>
          </a:blip>
          <a:srcRect b="0" l="0" r="0" t="0"/>
          <a:stretch/>
        </p:blipFill>
        <p:spPr>
          <a:xfrm>
            <a:off x="6565250" y="693624"/>
            <a:ext cx="2524475" cy="212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70250" y="152400"/>
            <a:ext cx="85878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sz="3000"/>
              <a:t>Deep Thought Pipeline</a:t>
            </a:r>
            <a:endParaRPr sz="3000"/>
          </a:p>
        </p:txBody>
      </p:sp>
      <p:sp>
        <p:nvSpPr>
          <p:cNvPr id="150" name="Google Shape;150;p24"/>
          <p:cNvSpPr txBox="1"/>
          <p:nvPr>
            <p:ph idx="1" type="body"/>
          </p:nvPr>
        </p:nvSpPr>
        <p:spPr>
          <a:xfrm>
            <a:off x="394175" y="1587800"/>
            <a:ext cx="8222100" cy="2710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600"/>
              </a:spcBef>
              <a:spcAft>
                <a:spcPts val="0"/>
              </a:spcAft>
              <a:buClr>
                <a:srgbClr val="333333"/>
              </a:buClr>
              <a:buSzPts val="1200"/>
              <a:buChar char="●"/>
            </a:pPr>
            <a:r>
              <a:rPr b="1" lang="en" sz="1200">
                <a:solidFill>
                  <a:srgbClr val="333333"/>
                </a:solidFill>
              </a:rPr>
              <a:t>Customized refinement and handling by market - </a:t>
            </a:r>
            <a:r>
              <a:rPr lang="en" sz="1200">
                <a:solidFill>
                  <a:srgbClr val="333333"/>
                </a:solidFill>
              </a:rPr>
              <a:t>accepts messages into pipeline as JSON</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Purify - </a:t>
            </a:r>
            <a:r>
              <a:rPr lang="en" sz="1200">
                <a:solidFill>
                  <a:srgbClr val="333333"/>
                </a:solidFill>
              </a:rPr>
              <a:t>Title normalization &amp; suffix cleaning - market &amp; language-specific</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Redis - </a:t>
            </a:r>
            <a:r>
              <a:rPr lang="en" sz="1200">
                <a:solidFill>
                  <a:srgbClr val="333333"/>
                </a:solidFill>
              </a:rPr>
              <a:t>caches to reduce load and manage redundancy</a:t>
            </a:r>
            <a:endParaRPr b="1"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Comparison to Internal Data Stores:</a:t>
            </a:r>
            <a:endParaRPr b="1" sz="1200">
              <a:solidFill>
                <a:srgbClr val="333333"/>
              </a:solidFill>
            </a:endParaRPr>
          </a:p>
          <a:p>
            <a:pPr indent="-304800" lvl="1" marL="914400" rtl="0" algn="l">
              <a:lnSpc>
                <a:spcPct val="115000"/>
              </a:lnSpc>
              <a:spcBef>
                <a:spcPts val="0"/>
              </a:spcBef>
              <a:spcAft>
                <a:spcPts val="0"/>
              </a:spcAft>
              <a:buClr>
                <a:srgbClr val="333333"/>
              </a:buClr>
              <a:buSzPts val="1200"/>
              <a:buChar char="○"/>
            </a:pPr>
            <a:r>
              <a:rPr b="1" lang="en" sz="1200">
                <a:solidFill>
                  <a:srgbClr val="333333"/>
                </a:solidFill>
              </a:rPr>
              <a:t>Detective - Waldo </a:t>
            </a:r>
            <a:r>
              <a:rPr lang="en" sz="1200">
                <a:solidFill>
                  <a:srgbClr val="333333"/>
                </a:solidFill>
              </a:rPr>
              <a:t>queried</a:t>
            </a:r>
            <a:r>
              <a:rPr b="1" lang="en" sz="1200">
                <a:solidFill>
                  <a:srgbClr val="333333"/>
                </a:solidFill>
              </a:rPr>
              <a:t> </a:t>
            </a:r>
            <a:r>
              <a:rPr lang="en" sz="1200">
                <a:solidFill>
                  <a:srgbClr val="333333"/>
                </a:solidFill>
              </a:rPr>
              <a:t>- jobs on Indeed - or add job ID</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b="1" lang="en" sz="1200">
                <a:solidFill>
                  <a:srgbClr val="333333"/>
                </a:solidFill>
              </a:rPr>
              <a:t>3P0 - AdCentral </a:t>
            </a:r>
            <a:r>
              <a:rPr lang="en" sz="1200">
                <a:solidFill>
                  <a:srgbClr val="333333"/>
                </a:solidFill>
              </a:rPr>
              <a:t>CRM -  Ad &amp; Prospect ID lookup, Communicated to Elasticsearch </a:t>
            </a:r>
            <a:endParaRPr b="1" sz="1200">
              <a:solidFill>
                <a:srgbClr val="333333"/>
              </a:solidFill>
            </a:endParaRPr>
          </a:p>
          <a:p>
            <a:pPr indent="-304800" lvl="1" marL="914400" rtl="0" algn="l">
              <a:lnSpc>
                <a:spcPct val="115000"/>
              </a:lnSpc>
              <a:spcBef>
                <a:spcPts val="0"/>
              </a:spcBef>
              <a:spcAft>
                <a:spcPts val="0"/>
              </a:spcAft>
              <a:buClr>
                <a:srgbClr val="333333"/>
              </a:buClr>
              <a:buSzPts val="1200"/>
              <a:buChar char="○"/>
            </a:pPr>
            <a:r>
              <a:rPr b="1" lang="en" sz="1200">
                <a:solidFill>
                  <a:srgbClr val="333333"/>
                </a:solidFill>
              </a:rPr>
              <a:t>Dealer - </a:t>
            </a:r>
            <a:r>
              <a:rPr lang="en" sz="1200">
                <a:solidFill>
                  <a:srgbClr val="333333"/>
                </a:solidFill>
              </a:rPr>
              <a:t>Advertiser parent</a:t>
            </a:r>
            <a:r>
              <a:rPr b="1" lang="en" sz="1200">
                <a:solidFill>
                  <a:srgbClr val="333333"/>
                </a:solidFill>
              </a:rPr>
              <a:t> </a:t>
            </a:r>
            <a:r>
              <a:rPr lang="en" sz="1200">
                <a:solidFill>
                  <a:srgbClr val="333333"/>
                </a:solidFill>
              </a:rPr>
              <a:t>lookup &amp; spend</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b="1" lang="en" sz="1200">
                <a:solidFill>
                  <a:srgbClr val="333333"/>
                </a:solidFill>
              </a:rPr>
              <a:t>Elephant</a:t>
            </a:r>
            <a:r>
              <a:rPr lang="en" sz="1200">
                <a:solidFill>
                  <a:srgbClr val="333333"/>
                </a:solidFill>
              </a:rPr>
              <a:t> - Additional C.A. Masterlist lookup (AU, JP &amp; DE)</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SortingHat </a:t>
            </a:r>
            <a:r>
              <a:rPr lang="en" sz="1200">
                <a:solidFill>
                  <a:srgbClr val="333333"/>
                </a:solidFill>
              </a:rPr>
              <a:t>-  Logs published and </a:t>
            </a:r>
            <a:r>
              <a:rPr b="1" lang="en" sz="1200">
                <a:solidFill>
                  <a:srgbClr val="333333"/>
                </a:solidFill>
              </a:rPr>
              <a:t>indexed in Competitor Tracker</a:t>
            </a:r>
            <a:endParaRPr b="1"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C.A. Business rules logic</a:t>
            </a:r>
            <a:r>
              <a:rPr lang="en" sz="1200">
                <a:solidFill>
                  <a:srgbClr val="333333"/>
                </a:solidFill>
              </a:rPr>
              <a:t> for programmatic filtering &amp; routing</a:t>
            </a:r>
            <a:endParaRPr sz="1200">
              <a:solidFill>
                <a:srgbClr val="333333"/>
              </a:solidFill>
            </a:endParaRPr>
          </a:p>
          <a:p>
            <a:pPr indent="0" lvl="0" marL="0" rtl="0" algn="l">
              <a:lnSpc>
                <a:spcPct val="115000"/>
              </a:lnSpc>
              <a:spcBef>
                <a:spcPts val="1600"/>
              </a:spcBef>
              <a:spcAft>
                <a:spcPts val="0"/>
              </a:spcAft>
              <a:buSzPts val="1800"/>
              <a:buNone/>
            </a:pPr>
            <a:r>
              <a:rPr i="1" lang="en" sz="1050">
                <a:solidFill>
                  <a:srgbClr val="333333"/>
                </a:solidFill>
                <a:highlight>
                  <a:srgbClr val="FFFFFF"/>
                </a:highlight>
                <a:latin typeface="Arial"/>
                <a:ea typeface="Arial"/>
                <a:cs typeface="Arial"/>
                <a:sym typeface="Arial"/>
              </a:rPr>
              <a:t>NOTE - A dynamic coverage feedback loop will improve prioritization of unique search terms as additional data is indexed in Competitor Tracker index. Future search term crawl frequency is then biased towards more effective terms.</a:t>
            </a:r>
            <a:endParaRPr b="1" i="1" sz="1200">
              <a:solidFill>
                <a:srgbClr val="333333"/>
              </a:solidFill>
            </a:endParaRPr>
          </a:p>
          <a:p>
            <a:pPr indent="0" lvl="0" marL="457200" rtl="0" algn="l">
              <a:lnSpc>
                <a:spcPct val="115000"/>
              </a:lnSpc>
              <a:spcBef>
                <a:spcPts val="1600"/>
              </a:spcBef>
              <a:spcAft>
                <a:spcPts val="0"/>
              </a:spcAft>
              <a:buSzPts val="1800"/>
              <a:buNone/>
            </a:pPr>
            <a:r>
              <a:t/>
            </a:r>
            <a:endParaRPr sz="1100">
              <a:solidFill>
                <a:srgbClr val="333333"/>
              </a:solidFill>
              <a:latin typeface="Arial"/>
              <a:ea typeface="Arial"/>
              <a:cs typeface="Arial"/>
              <a:sym typeface="Arial"/>
            </a:endParaRPr>
          </a:p>
          <a:p>
            <a:pPr indent="0" lvl="0" marL="457200" rtl="0" algn="l">
              <a:lnSpc>
                <a:spcPct val="115000"/>
              </a:lnSpc>
              <a:spcBef>
                <a:spcPts val="0"/>
              </a:spcBef>
              <a:spcAft>
                <a:spcPts val="0"/>
              </a:spcAft>
              <a:buSzPts val="1800"/>
              <a:buNone/>
            </a:pPr>
            <a:r>
              <a:t/>
            </a:r>
            <a:endParaRPr i="1" sz="1050">
              <a:solidFill>
                <a:srgbClr val="333333"/>
              </a:solidFill>
              <a:latin typeface="Arial"/>
              <a:ea typeface="Arial"/>
              <a:cs typeface="Arial"/>
              <a:sym typeface="Arial"/>
            </a:endParaRPr>
          </a:p>
          <a:p>
            <a:pPr indent="0" lvl="0" marL="457200" rtl="0" algn="l">
              <a:lnSpc>
                <a:spcPct val="115000"/>
              </a:lnSpc>
              <a:spcBef>
                <a:spcPts val="1600"/>
              </a:spcBef>
              <a:spcAft>
                <a:spcPts val="0"/>
              </a:spcAft>
              <a:buSzPts val="1800"/>
              <a:buNone/>
            </a:pPr>
            <a:r>
              <a:t/>
            </a:r>
            <a:endParaRPr b="1" sz="1050">
              <a:solidFill>
                <a:srgbClr val="333333"/>
              </a:solidFill>
              <a:latin typeface="Arial"/>
              <a:ea typeface="Arial"/>
              <a:cs typeface="Arial"/>
              <a:sym typeface="Arial"/>
            </a:endParaRPr>
          </a:p>
          <a:p>
            <a:pPr indent="0" lvl="0" marL="45720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51" name="Google Shape;151;p24"/>
          <p:cNvPicPr preferRelativeResize="0"/>
          <p:nvPr/>
        </p:nvPicPr>
        <p:blipFill rotWithShape="1">
          <a:blip r:embed="rId3">
            <a:alphaModFix/>
          </a:blip>
          <a:srcRect b="0" l="0" r="0" t="0"/>
          <a:stretch/>
        </p:blipFill>
        <p:spPr>
          <a:xfrm>
            <a:off x="152400" y="152400"/>
            <a:ext cx="9525" cy="9525"/>
          </a:xfrm>
          <a:prstGeom prst="rect">
            <a:avLst/>
          </a:prstGeom>
          <a:noFill/>
          <a:ln>
            <a:noFill/>
          </a:ln>
        </p:spPr>
      </p:pic>
      <p:sp>
        <p:nvSpPr>
          <p:cNvPr id="152" name="Google Shape;152;p24"/>
          <p:cNvSpPr txBox="1"/>
          <p:nvPr/>
        </p:nvSpPr>
        <p:spPr>
          <a:xfrm>
            <a:off x="1492625" y="4696225"/>
            <a:ext cx="6390900" cy="3819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Delivery of missing companies identified on a competitor yesterday, on Indeed today</a:t>
            </a:r>
            <a:endParaRPr b="0" i="0" sz="1400" u="none" cap="none" strike="noStrike">
              <a:solidFill>
                <a:schemeClr val="dk1"/>
              </a:solidFill>
              <a:latin typeface="Arial"/>
              <a:ea typeface="Arial"/>
              <a:cs typeface="Arial"/>
              <a:sym typeface="Arial"/>
            </a:endParaRPr>
          </a:p>
        </p:txBody>
      </p:sp>
      <p:sp>
        <p:nvSpPr>
          <p:cNvPr id="153" name="Google Shape;153;p24"/>
          <p:cNvSpPr txBox="1"/>
          <p:nvPr>
            <p:ph type="title"/>
          </p:nvPr>
        </p:nvSpPr>
        <p:spPr>
          <a:xfrm>
            <a:off x="394175" y="608250"/>
            <a:ext cx="8587800" cy="767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600"/>
              </a:spcBef>
              <a:spcAft>
                <a:spcPts val="0"/>
              </a:spcAft>
              <a:buSzPts val="3200"/>
              <a:buNone/>
            </a:pPr>
            <a:r>
              <a:rPr lang="en" sz="1800">
                <a:solidFill>
                  <a:srgbClr val="FFFFFF"/>
                </a:solidFill>
              </a:rPr>
              <a:t>S3 - SQS Messaging System of (7) Microservices</a:t>
            </a:r>
            <a:endParaRPr sz="30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0" y="0"/>
            <a:ext cx="9043500" cy="61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Labeler (TTurkey Migration)  </a:t>
            </a:r>
            <a:r>
              <a:rPr lang="en"/>
              <a:t>Vendor Lead Enrichment &amp; AGG Submission </a:t>
            </a:r>
            <a:endParaRPr/>
          </a:p>
        </p:txBody>
      </p:sp>
      <p:sp>
        <p:nvSpPr>
          <p:cNvPr id="159" name="Google Shape;159;p25"/>
          <p:cNvSpPr txBox="1"/>
          <p:nvPr>
            <p:ph idx="4294967295" type="body"/>
          </p:nvPr>
        </p:nvSpPr>
        <p:spPr>
          <a:xfrm>
            <a:off x="316225" y="71132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 sz="1200">
                <a:solidFill>
                  <a:srgbClr val="333333"/>
                </a:solidFill>
              </a:rPr>
              <a:t>Replan:  TTurkey vendor workflow management tool deprecating - no support - process migration to Labeler</a:t>
            </a:r>
            <a:endParaRPr sz="1200">
              <a:solidFill>
                <a:srgbClr val="333333"/>
              </a:solidFill>
            </a:endParaRPr>
          </a:p>
          <a:p>
            <a:pPr indent="0" lvl="0" marL="0" rtl="0" algn="l">
              <a:lnSpc>
                <a:spcPct val="150000"/>
              </a:lnSpc>
              <a:spcBef>
                <a:spcPts val="0"/>
              </a:spcBef>
              <a:spcAft>
                <a:spcPts val="0"/>
              </a:spcAft>
              <a:buSzPts val="1800"/>
              <a:buNone/>
            </a:pPr>
            <a:r>
              <a:rPr b="1" lang="en" sz="1200">
                <a:solidFill>
                  <a:srgbClr val="333333"/>
                </a:solidFill>
              </a:rPr>
              <a:t>Labeler </a:t>
            </a:r>
            <a:r>
              <a:rPr lang="en" sz="1200">
                <a:solidFill>
                  <a:srgbClr val="333333"/>
                </a:solidFill>
              </a:rPr>
              <a:t>- </a:t>
            </a:r>
            <a:r>
              <a:rPr lang="en" sz="1200" u="sng">
                <a:solidFill>
                  <a:schemeClr val="hlink"/>
                </a:solidFill>
                <a:hlinkClick r:id="rId3"/>
              </a:rPr>
              <a:t>Proposed Architecture</a:t>
            </a:r>
            <a:endParaRPr sz="1200">
              <a:solidFill>
                <a:srgbClr val="333333"/>
              </a:solidFill>
            </a:endParaRPr>
          </a:p>
          <a:p>
            <a:pPr indent="-304800" lvl="0" marL="457200" marR="0" rtl="0" algn="l">
              <a:lnSpc>
                <a:spcPct val="115000"/>
              </a:lnSpc>
              <a:spcBef>
                <a:spcPts val="0"/>
              </a:spcBef>
              <a:spcAft>
                <a:spcPts val="0"/>
              </a:spcAft>
              <a:buClr>
                <a:srgbClr val="333333"/>
              </a:buClr>
              <a:buSzPts val="1200"/>
              <a:buFont typeface="Roboto"/>
              <a:buChar char="●"/>
            </a:pPr>
            <a:r>
              <a:rPr b="1" lang="en" sz="1200">
                <a:solidFill>
                  <a:srgbClr val="333333"/>
                </a:solidFill>
              </a:rPr>
              <a:t>CSV Uploader </a:t>
            </a:r>
            <a:r>
              <a:rPr lang="en" sz="1200">
                <a:solidFill>
                  <a:srgbClr val="333333"/>
                </a:solidFill>
              </a:rPr>
              <a:t>- (16) Manual C.A. &amp; (43) AGG markets</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Watchdog API </a:t>
            </a:r>
            <a:r>
              <a:rPr lang="en" sz="1200">
                <a:solidFill>
                  <a:srgbClr val="333333"/>
                </a:solidFill>
              </a:rPr>
              <a:t>- Normalization</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Deep Thought </a:t>
            </a:r>
            <a:r>
              <a:rPr lang="en" sz="1200">
                <a:solidFill>
                  <a:srgbClr val="333333"/>
                </a:solidFill>
              </a:rPr>
              <a:t>- SortingHat (only) microservice</a:t>
            </a:r>
            <a:endParaRPr sz="1200">
              <a:solidFill>
                <a:srgbClr val="333333"/>
              </a:solidFill>
            </a:endParaRPr>
          </a:p>
          <a:p>
            <a:pPr indent="-304800" lvl="0" marL="457200" marR="0" rtl="0" algn="l">
              <a:lnSpc>
                <a:spcPct val="115000"/>
              </a:lnSpc>
              <a:spcBef>
                <a:spcPts val="0"/>
              </a:spcBef>
              <a:spcAft>
                <a:spcPts val="0"/>
              </a:spcAft>
              <a:buClr>
                <a:srgbClr val="333333"/>
              </a:buClr>
              <a:buSzPts val="1200"/>
              <a:buFont typeface="Roboto"/>
              <a:buChar char="●"/>
            </a:pPr>
            <a:r>
              <a:rPr b="1" lang="en" sz="1200">
                <a:solidFill>
                  <a:srgbClr val="333333"/>
                </a:solidFill>
              </a:rPr>
              <a:t>Pre-processing microservices:</a:t>
            </a:r>
            <a:endParaRPr b="1" sz="1200">
              <a:solidFill>
                <a:srgbClr val="333333"/>
              </a:solidFill>
            </a:endParaRPr>
          </a:p>
          <a:p>
            <a:pPr indent="-304800" lvl="1" marL="914400" marR="0" rtl="0" algn="l">
              <a:lnSpc>
                <a:spcPct val="115000"/>
              </a:lnSpc>
              <a:spcBef>
                <a:spcPts val="0"/>
              </a:spcBef>
              <a:spcAft>
                <a:spcPts val="0"/>
              </a:spcAft>
              <a:buClr>
                <a:srgbClr val="333333"/>
              </a:buClr>
              <a:buSzPts val="1200"/>
              <a:buFont typeface="Roboto"/>
              <a:buChar char="○"/>
            </a:pPr>
            <a:r>
              <a:rPr b="1" lang="en" sz="1200">
                <a:solidFill>
                  <a:srgbClr val="333333"/>
                </a:solidFill>
              </a:rPr>
              <a:t>Lindy - </a:t>
            </a:r>
            <a:r>
              <a:rPr lang="en" sz="1200">
                <a:solidFill>
                  <a:srgbClr val="333333"/>
                </a:solidFill>
              </a:rPr>
              <a:t>Agg check</a:t>
            </a:r>
            <a:endParaRPr sz="1200">
              <a:solidFill>
                <a:srgbClr val="333333"/>
              </a:solidFill>
            </a:endParaRPr>
          </a:p>
          <a:p>
            <a:pPr indent="-304800" lvl="1" marL="914400" marR="0" rtl="0" algn="l">
              <a:lnSpc>
                <a:spcPct val="115000"/>
              </a:lnSpc>
              <a:spcBef>
                <a:spcPts val="0"/>
              </a:spcBef>
              <a:spcAft>
                <a:spcPts val="0"/>
              </a:spcAft>
              <a:buClr>
                <a:srgbClr val="333333"/>
              </a:buClr>
              <a:buSzPts val="1200"/>
              <a:buChar char="○"/>
            </a:pPr>
            <a:r>
              <a:rPr b="1" lang="en" sz="1200">
                <a:solidFill>
                  <a:srgbClr val="333333"/>
                </a:solidFill>
              </a:rPr>
              <a:t>Waldo </a:t>
            </a:r>
            <a:r>
              <a:rPr lang="en" sz="1200">
                <a:solidFill>
                  <a:srgbClr val="333333"/>
                </a:solidFill>
              </a:rPr>
              <a:t>- active &amp; indexed on Indeed</a:t>
            </a:r>
            <a:endParaRPr sz="1200">
              <a:solidFill>
                <a:srgbClr val="333333"/>
              </a:solidFill>
            </a:endParaRPr>
          </a:p>
          <a:p>
            <a:pPr indent="-304800" lvl="1" marL="914400" marR="0" rtl="0" algn="l">
              <a:lnSpc>
                <a:spcPct val="115000"/>
              </a:lnSpc>
              <a:spcBef>
                <a:spcPts val="0"/>
              </a:spcBef>
              <a:spcAft>
                <a:spcPts val="0"/>
              </a:spcAft>
              <a:buClr>
                <a:srgbClr val="333333"/>
              </a:buClr>
              <a:buSzPts val="1200"/>
              <a:buFont typeface="Roboto"/>
              <a:buChar char="○"/>
            </a:pPr>
            <a:r>
              <a:rPr b="1" lang="en" sz="1200">
                <a:solidFill>
                  <a:srgbClr val="333333"/>
                </a:solidFill>
              </a:rPr>
              <a:t>Redis - </a:t>
            </a:r>
            <a:r>
              <a:rPr lang="en" sz="1200">
                <a:solidFill>
                  <a:srgbClr val="333333"/>
                </a:solidFill>
              </a:rPr>
              <a:t>caching</a:t>
            </a:r>
            <a:endParaRPr sz="1200">
              <a:solidFill>
                <a:srgbClr val="333333"/>
              </a:solidFill>
            </a:endParaRPr>
          </a:p>
          <a:p>
            <a:pPr indent="-304800" lvl="1" marL="914400" marR="0" rtl="0" algn="l">
              <a:lnSpc>
                <a:spcPct val="115000"/>
              </a:lnSpc>
              <a:spcBef>
                <a:spcPts val="0"/>
              </a:spcBef>
              <a:spcAft>
                <a:spcPts val="0"/>
              </a:spcAft>
              <a:buClr>
                <a:srgbClr val="333333"/>
              </a:buClr>
              <a:buSzPts val="1200"/>
              <a:buChar char="○"/>
            </a:pPr>
            <a:r>
              <a:rPr b="1" lang="en" sz="1200">
                <a:solidFill>
                  <a:srgbClr val="333333"/>
                </a:solidFill>
              </a:rPr>
              <a:t>Labeler check</a:t>
            </a:r>
            <a:endParaRPr b="1" sz="1200">
              <a:solidFill>
                <a:srgbClr val="333333"/>
              </a:solidFill>
            </a:endParaRPr>
          </a:p>
          <a:p>
            <a:pPr indent="-304800" lvl="1" marL="914400" marR="0" rtl="0" algn="l">
              <a:lnSpc>
                <a:spcPct val="115000"/>
              </a:lnSpc>
              <a:spcBef>
                <a:spcPts val="0"/>
              </a:spcBef>
              <a:spcAft>
                <a:spcPts val="0"/>
              </a:spcAft>
              <a:buClr>
                <a:srgbClr val="333333"/>
              </a:buClr>
              <a:buSzPts val="1200"/>
              <a:buChar char="○"/>
            </a:pPr>
            <a:r>
              <a:rPr b="1" lang="en" sz="1200" strike="sngStrike">
                <a:solidFill>
                  <a:srgbClr val="333333"/>
                </a:solidFill>
              </a:rPr>
              <a:t>Lew - </a:t>
            </a:r>
            <a:r>
              <a:rPr lang="en" sz="1200" strike="sngStrike">
                <a:solidFill>
                  <a:srgbClr val="333333"/>
                </a:solidFill>
              </a:rPr>
              <a:t>Agg request check</a:t>
            </a:r>
            <a:endParaRPr sz="1200" strike="sngStrike">
              <a:solidFill>
                <a:srgbClr val="333333"/>
              </a:solidFill>
            </a:endParaRPr>
          </a:p>
          <a:p>
            <a:pPr indent="-304800" lvl="0" marL="457200" marR="0" rtl="0" algn="l">
              <a:lnSpc>
                <a:spcPct val="115000"/>
              </a:lnSpc>
              <a:spcBef>
                <a:spcPts val="0"/>
              </a:spcBef>
              <a:spcAft>
                <a:spcPts val="0"/>
              </a:spcAft>
              <a:buClr>
                <a:srgbClr val="333333"/>
              </a:buClr>
              <a:buSzPts val="1200"/>
              <a:buFont typeface="Roboto"/>
              <a:buChar char="●"/>
            </a:pPr>
            <a:r>
              <a:rPr b="1" lang="en" sz="1200">
                <a:solidFill>
                  <a:srgbClr val="333333"/>
                </a:solidFill>
              </a:rPr>
              <a:t>Vendor enrichment program</a:t>
            </a:r>
            <a:r>
              <a:rPr lang="en" sz="1200">
                <a:solidFill>
                  <a:srgbClr val="333333"/>
                </a:solidFill>
              </a:rPr>
              <a:t> - </a:t>
            </a:r>
            <a:r>
              <a:rPr lang="en" sz="1200" u="sng">
                <a:solidFill>
                  <a:schemeClr val="hlink"/>
                </a:solidFill>
                <a:hlinkClick r:id="rId4"/>
              </a:rPr>
              <a:t>joblist url?, careers page? Indexable?</a:t>
            </a:r>
            <a:endParaRPr sz="1200">
              <a:solidFill>
                <a:srgbClr val="333333"/>
              </a:solidFill>
            </a:endParaRPr>
          </a:p>
          <a:p>
            <a:pPr indent="-304800" lvl="0" marL="457200" marR="0" rtl="0" algn="l">
              <a:lnSpc>
                <a:spcPct val="115000"/>
              </a:lnSpc>
              <a:spcBef>
                <a:spcPts val="0"/>
              </a:spcBef>
              <a:spcAft>
                <a:spcPts val="0"/>
              </a:spcAft>
              <a:buClr>
                <a:srgbClr val="333333"/>
              </a:buClr>
              <a:buSzPts val="1200"/>
              <a:buChar char="●"/>
            </a:pPr>
            <a:r>
              <a:rPr b="1" lang="en" sz="1200">
                <a:solidFill>
                  <a:srgbClr val="333333"/>
                </a:solidFill>
              </a:rPr>
              <a:t>Post-processing microservices:</a:t>
            </a:r>
            <a:endParaRPr b="1" sz="1200">
              <a:solidFill>
                <a:srgbClr val="333333"/>
              </a:solidFill>
            </a:endParaRPr>
          </a:p>
          <a:p>
            <a:pPr indent="-304800" lvl="1" marL="914400" marR="0" rtl="0" algn="l">
              <a:lnSpc>
                <a:spcPct val="115000"/>
              </a:lnSpc>
              <a:spcBef>
                <a:spcPts val="0"/>
              </a:spcBef>
              <a:spcAft>
                <a:spcPts val="0"/>
              </a:spcAft>
              <a:buClr>
                <a:srgbClr val="333333"/>
              </a:buClr>
              <a:buSzPts val="1200"/>
              <a:buChar char="○"/>
            </a:pPr>
            <a:r>
              <a:rPr b="1" lang="en" sz="1200">
                <a:solidFill>
                  <a:srgbClr val="333333"/>
                </a:solidFill>
              </a:rPr>
              <a:t>Consul -</a:t>
            </a:r>
            <a:r>
              <a:rPr lang="en" sz="1200">
                <a:solidFill>
                  <a:srgbClr val="333333"/>
                </a:solidFill>
              </a:rPr>
              <a:t> healthcheck agent</a:t>
            </a:r>
            <a:endParaRPr sz="1200">
              <a:solidFill>
                <a:srgbClr val="333333"/>
              </a:solidFill>
            </a:endParaRPr>
          </a:p>
          <a:p>
            <a:pPr indent="-304800" lvl="1" marL="914400" marR="0" rtl="0" algn="l">
              <a:lnSpc>
                <a:spcPct val="115000"/>
              </a:lnSpc>
              <a:spcBef>
                <a:spcPts val="0"/>
              </a:spcBef>
              <a:spcAft>
                <a:spcPts val="0"/>
              </a:spcAft>
              <a:buClr>
                <a:srgbClr val="333333"/>
              </a:buClr>
              <a:buSzPts val="1200"/>
              <a:buChar char="○"/>
            </a:pPr>
            <a:r>
              <a:rPr b="1" lang="en" sz="1200">
                <a:solidFill>
                  <a:srgbClr val="333333"/>
                </a:solidFill>
              </a:rPr>
              <a:t>Aggable? -</a:t>
            </a:r>
            <a:r>
              <a:rPr lang="en" sz="1200">
                <a:solidFill>
                  <a:srgbClr val="333333"/>
                </a:solidFill>
              </a:rPr>
              <a:t> Job Count &gt; 1</a:t>
            </a:r>
            <a:endParaRPr sz="1200">
              <a:solidFill>
                <a:srgbClr val="333333"/>
              </a:solidFill>
            </a:endParaRPr>
          </a:p>
          <a:p>
            <a:pPr indent="-304800" lvl="1" marL="914400" rtl="0" algn="l">
              <a:lnSpc>
                <a:spcPct val="115000"/>
              </a:lnSpc>
              <a:spcBef>
                <a:spcPts val="0"/>
              </a:spcBef>
              <a:spcAft>
                <a:spcPts val="0"/>
              </a:spcAft>
              <a:buClr>
                <a:srgbClr val="333333"/>
              </a:buClr>
              <a:buSzPts val="1200"/>
              <a:buFont typeface="Arial"/>
              <a:buChar char="○"/>
            </a:pPr>
            <a:r>
              <a:rPr b="1" lang="en" sz="1200">
                <a:solidFill>
                  <a:srgbClr val="333333"/>
                </a:solidFill>
              </a:rPr>
              <a:t>Employer Intake </a:t>
            </a:r>
            <a:r>
              <a:rPr lang="en" sz="1200">
                <a:solidFill>
                  <a:srgbClr val="333333"/>
                </a:solidFill>
              </a:rPr>
              <a:t>- Create or Fetch prospectID</a:t>
            </a:r>
            <a:endParaRPr sz="1200">
              <a:solidFill>
                <a:srgbClr val="333333"/>
              </a:solidFill>
            </a:endParaRPr>
          </a:p>
          <a:p>
            <a:pPr indent="-304800" lvl="1" marL="914400" rtl="0" algn="l">
              <a:lnSpc>
                <a:spcPct val="115000"/>
              </a:lnSpc>
              <a:spcBef>
                <a:spcPts val="0"/>
              </a:spcBef>
              <a:spcAft>
                <a:spcPts val="0"/>
              </a:spcAft>
              <a:buClr>
                <a:srgbClr val="333333"/>
              </a:buClr>
              <a:buSzPts val="1200"/>
              <a:buChar char="○"/>
            </a:pPr>
            <a:r>
              <a:rPr lang="en" sz="1200">
                <a:solidFill>
                  <a:srgbClr val="333333"/>
                </a:solidFill>
              </a:rPr>
              <a:t>Index in IQL</a:t>
            </a:r>
            <a:endParaRPr sz="1200">
              <a:solidFill>
                <a:srgbClr val="333333"/>
              </a:solidFill>
            </a:endParaRPr>
          </a:p>
          <a:p>
            <a:pPr indent="-304800" lvl="0" marL="457200" rtl="0" algn="l">
              <a:lnSpc>
                <a:spcPct val="115000"/>
              </a:lnSpc>
              <a:spcBef>
                <a:spcPts val="0"/>
              </a:spcBef>
              <a:spcAft>
                <a:spcPts val="0"/>
              </a:spcAft>
              <a:buClr>
                <a:srgbClr val="333333"/>
              </a:buClr>
              <a:buSzPts val="1200"/>
              <a:buChar char="●"/>
            </a:pPr>
            <a:r>
              <a:rPr b="1" lang="en" sz="1200">
                <a:solidFill>
                  <a:srgbClr val="333333"/>
                </a:solidFill>
              </a:rPr>
              <a:t>Lead Distribution </a:t>
            </a:r>
            <a:r>
              <a:rPr lang="en" sz="1200">
                <a:solidFill>
                  <a:srgbClr val="333333"/>
                </a:solidFill>
              </a:rPr>
              <a:t>- CRM</a:t>
            </a:r>
            <a:endParaRPr sz="1200">
              <a:solidFill>
                <a:srgbClr val="333333"/>
              </a:solidFill>
            </a:endParaRPr>
          </a:p>
          <a:p>
            <a:pPr indent="0" lvl="0" marL="0" rtl="0" algn="l">
              <a:lnSpc>
                <a:spcPct val="115000"/>
              </a:lnSpc>
              <a:spcBef>
                <a:spcPts val="0"/>
              </a:spcBef>
              <a:spcAft>
                <a:spcPts val="1600"/>
              </a:spcAft>
              <a:buSzPts val="1800"/>
              <a:buNone/>
            </a:pPr>
            <a:r>
              <a:t/>
            </a:r>
            <a:endParaRPr/>
          </a:p>
        </p:txBody>
      </p:sp>
      <p:pic>
        <p:nvPicPr>
          <p:cNvPr id="160" name="Google Shape;160;p25"/>
          <p:cNvPicPr preferRelativeResize="0"/>
          <p:nvPr/>
        </p:nvPicPr>
        <p:blipFill rotWithShape="1">
          <a:blip r:embed="rId5">
            <a:alphaModFix/>
          </a:blip>
          <a:srcRect b="0" l="0" r="0" t="0"/>
          <a:stretch/>
        </p:blipFill>
        <p:spPr>
          <a:xfrm>
            <a:off x="152400" y="152400"/>
            <a:ext cx="9525" cy="9525"/>
          </a:xfrm>
          <a:prstGeom prst="rect">
            <a:avLst/>
          </a:prstGeom>
          <a:noFill/>
          <a:ln>
            <a:noFill/>
          </a:ln>
        </p:spPr>
      </p:pic>
      <p:sp>
        <p:nvSpPr>
          <p:cNvPr id="161" name="Google Shape;161;p25"/>
          <p:cNvSpPr txBox="1"/>
          <p:nvPr/>
        </p:nvSpPr>
        <p:spPr>
          <a:xfrm>
            <a:off x="1691750" y="4704900"/>
            <a:ext cx="6390900" cy="3819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Delivery of missing companies identified on a competitor yesterday, on Indeed today</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How will we convert &amp; post jobs?</a:t>
            </a:r>
            <a:endParaRPr/>
          </a:p>
        </p:txBody>
      </p:sp>
      <p:sp>
        <p:nvSpPr>
          <p:cNvPr id="167" name="Google Shape;167;p26"/>
          <p:cNvSpPr txBox="1"/>
          <p:nvPr>
            <p:ph idx="4294967295" type="body"/>
          </p:nvPr>
        </p:nvSpPr>
        <p:spPr>
          <a:xfrm>
            <a:off x="-61275" y="8481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SzPts val="1800"/>
              <a:buNone/>
            </a:pPr>
            <a:r>
              <a:rPr b="1" lang="en" sz="1200">
                <a:solidFill>
                  <a:srgbClr val="333333"/>
                </a:solidFill>
              </a:rPr>
              <a:t>4) Recycling &amp; Re-Engagement</a:t>
            </a:r>
            <a:r>
              <a:rPr b="1" lang="en" sz="1400">
                <a:solidFill>
                  <a:srgbClr val="333333"/>
                </a:solidFill>
              </a:rPr>
              <a:t> </a:t>
            </a:r>
            <a:r>
              <a:rPr b="1" lang="en" sz="1100">
                <a:solidFill>
                  <a:srgbClr val="333333"/>
                </a:solidFill>
              </a:rPr>
              <a:t>(Database &amp; Logic)</a:t>
            </a:r>
            <a:endParaRPr sz="1100">
              <a:solidFill>
                <a:srgbClr val="333333"/>
              </a:solidFill>
            </a:endParaRPr>
          </a:p>
          <a:p>
            <a:pPr indent="-241300" lvl="0" marL="342900" rtl="0" algn="l">
              <a:lnSpc>
                <a:spcPct val="115000"/>
              </a:lnSpc>
              <a:spcBef>
                <a:spcPts val="0"/>
              </a:spcBef>
              <a:spcAft>
                <a:spcPts val="0"/>
              </a:spcAft>
              <a:buClr>
                <a:srgbClr val="333333"/>
              </a:buClr>
              <a:buSzPts val="1100"/>
              <a:buFont typeface="Roboto"/>
              <a:buChar char="●"/>
            </a:pPr>
            <a:r>
              <a:rPr lang="en" sz="1100">
                <a:solidFill>
                  <a:srgbClr val="333333"/>
                </a:solidFill>
              </a:rPr>
              <a:t>Disqualification, Quarantine &amp; </a:t>
            </a:r>
            <a:r>
              <a:rPr lang="en" sz="1100" u="sng">
                <a:solidFill>
                  <a:schemeClr val="hlink"/>
                </a:solidFill>
                <a:hlinkClick r:id="rId3"/>
              </a:rPr>
              <a:t>Business Rules</a:t>
            </a:r>
            <a:endParaRPr sz="1100">
              <a:solidFill>
                <a:srgbClr val="333333"/>
              </a:solidFill>
            </a:endParaRPr>
          </a:p>
          <a:p>
            <a:pPr indent="-241300" lvl="0" marL="342900" rtl="0" algn="l">
              <a:lnSpc>
                <a:spcPct val="115000"/>
              </a:lnSpc>
              <a:spcBef>
                <a:spcPts val="0"/>
              </a:spcBef>
              <a:spcAft>
                <a:spcPts val="0"/>
              </a:spcAft>
              <a:buClr>
                <a:srgbClr val="333333"/>
              </a:buClr>
              <a:buSzPts val="1100"/>
              <a:buFont typeface="Roboto"/>
              <a:buChar char="●"/>
            </a:pPr>
            <a:r>
              <a:rPr lang="en" sz="1100">
                <a:solidFill>
                  <a:srgbClr val="333333"/>
                </a:solidFill>
              </a:rPr>
              <a:t>Recycling - </a:t>
            </a:r>
            <a:r>
              <a:rPr lang="en" sz="800">
                <a:solidFill>
                  <a:srgbClr val="333333"/>
                </a:solidFill>
              </a:rPr>
              <a:t>Surfacing of previously seen leads to callers</a:t>
            </a:r>
            <a:endParaRPr sz="1100">
              <a:solidFill>
                <a:srgbClr val="333333"/>
              </a:solidFill>
            </a:endParaRPr>
          </a:p>
          <a:p>
            <a:pPr indent="-241300" lvl="0" marL="342900" rtl="0" algn="l">
              <a:lnSpc>
                <a:spcPct val="115000"/>
              </a:lnSpc>
              <a:spcBef>
                <a:spcPts val="0"/>
              </a:spcBef>
              <a:spcAft>
                <a:spcPts val="0"/>
              </a:spcAft>
              <a:buClr>
                <a:srgbClr val="333333"/>
              </a:buClr>
              <a:buSzPts val="1100"/>
              <a:buFont typeface="Roboto"/>
              <a:buChar char="●"/>
            </a:pPr>
            <a:r>
              <a:rPr lang="en" sz="1100" u="sng">
                <a:solidFill>
                  <a:schemeClr val="hlink"/>
                </a:solidFill>
                <a:hlinkClick r:id="rId4"/>
              </a:rPr>
              <a:t>Re-Engagement</a:t>
            </a:r>
            <a:r>
              <a:rPr lang="en" sz="1100">
                <a:solidFill>
                  <a:srgbClr val="333333"/>
                </a:solidFill>
              </a:rPr>
              <a:t> -</a:t>
            </a:r>
            <a:r>
              <a:rPr lang="en" sz="800">
                <a:solidFill>
                  <a:srgbClr val="333333"/>
                </a:solidFill>
              </a:rPr>
              <a:t> Enhanced business rule application</a:t>
            </a:r>
            <a:endParaRPr sz="800">
              <a:solidFill>
                <a:srgbClr val="333333"/>
              </a:solidFill>
            </a:endParaRPr>
          </a:p>
          <a:p>
            <a:pPr indent="0" lvl="0" marL="0" rtl="0" algn="l">
              <a:lnSpc>
                <a:spcPct val="115000"/>
              </a:lnSpc>
              <a:spcBef>
                <a:spcPts val="0"/>
              </a:spcBef>
              <a:spcAft>
                <a:spcPts val="0"/>
              </a:spcAft>
              <a:buSzPts val="1800"/>
              <a:buNone/>
            </a:pPr>
            <a:r>
              <a:t/>
            </a:r>
            <a:endParaRPr sz="1100">
              <a:solidFill>
                <a:srgbClr val="333333"/>
              </a:solidFill>
            </a:endParaRPr>
          </a:p>
          <a:p>
            <a:pPr indent="0" lvl="0" marL="0" rtl="0" algn="l">
              <a:lnSpc>
                <a:spcPct val="115000"/>
              </a:lnSpc>
              <a:spcBef>
                <a:spcPts val="1600"/>
              </a:spcBef>
              <a:spcAft>
                <a:spcPts val="0"/>
              </a:spcAft>
              <a:buSzPts val="1800"/>
              <a:buNone/>
            </a:pPr>
            <a:r>
              <a:rPr b="1" lang="en" sz="1200">
                <a:solidFill>
                  <a:srgbClr val="333333"/>
                </a:solidFill>
              </a:rPr>
              <a:t>5) Lead Management (Salesforce)</a:t>
            </a:r>
            <a:endParaRPr sz="1200">
              <a:solidFill>
                <a:srgbClr val="333333"/>
              </a:solidFill>
            </a:endParaRPr>
          </a:p>
          <a:p>
            <a:pPr indent="-234950" lvl="0" marL="342900" marR="0" rtl="0" algn="l">
              <a:lnSpc>
                <a:spcPct val="115000"/>
              </a:lnSpc>
              <a:spcBef>
                <a:spcPts val="0"/>
              </a:spcBef>
              <a:spcAft>
                <a:spcPts val="0"/>
              </a:spcAft>
              <a:buClr>
                <a:srgbClr val="333333"/>
              </a:buClr>
              <a:buSzPts val="1000"/>
              <a:buFont typeface="Roboto"/>
              <a:buChar char="●"/>
            </a:pPr>
            <a:r>
              <a:rPr lang="en" sz="1000">
                <a:solidFill>
                  <a:srgbClr val="333333"/>
                </a:solidFill>
              </a:rPr>
              <a:t>Sorting, Routing &amp; Prioritization of Caller Lead Queues</a:t>
            </a:r>
            <a:endParaRPr sz="1000">
              <a:solidFill>
                <a:srgbClr val="333333"/>
              </a:solidFill>
            </a:endParaRPr>
          </a:p>
          <a:p>
            <a:pPr indent="-234950" lvl="0" marL="342900" marR="0" rtl="0" algn="l">
              <a:lnSpc>
                <a:spcPct val="115000"/>
              </a:lnSpc>
              <a:spcBef>
                <a:spcPts val="0"/>
              </a:spcBef>
              <a:spcAft>
                <a:spcPts val="0"/>
              </a:spcAft>
              <a:buClr>
                <a:srgbClr val="333333"/>
              </a:buClr>
              <a:buSzPts val="1000"/>
              <a:buFont typeface="Roboto"/>
              <a:buChar char="●"/>
            </a:pPr>
            <a:r>
              <a:rPr lang="en" sz="1000">
                <a:solidFill>
                  <a:srgbClr val="333333"/>
                </a:solidFill>
              </a:rPr>
              <a:t>Rule-based Sorting &amp; Allocation by Market</a:t>
            </a:r>
            <a:endParaRPr sz="1000">
              <a:solidFill>
                <a:srgbClr val="333333"/>
              </a:solidFill>
            </a:endParaRPr>
          </a:p>
          <a:p>
            <a:pPr indent="-234950" lvl="0" marL="342900" marR="0" rtl="0" algn="l">
              <a:lnSpc>
                <a:spcPct val="115000"/>
              </a:lnSpc>
              <a:spcBef>
                <a:spcPts val="0"/>
              </a:spcBef>
              <a:spcAft>
                <a:spcPts val="0"/>
              </a:spcAft>
              <a:buClr>
                <a:srgbClr val="333333"/>
              </a:buClr>
              <a:buSzPts val="1000"/>
              <a:buFont typeface="Arial"/>
              <a:buChar char="●"/>
            </a:pPr>
            <a:r>
              <a:rPr lang="en" sz="1000">
                <a:solidFill>
                  <a:srgbClr val="333333"/>
                </a:solidFill>
              </a:rPr>
              <a:t>C.A. calling and conversion of jobs not on Indeed.com</a:t>
            </a:r>
            <a:endParaRPr sz="1000">
              <a:solidFill>
                <a:srgbClr val="333333"/>
              </a:solidFill>
            </a:endParaRPr>
          </a:p>
          <a:p>
            <a:pPr indent="0" lvl="0" marL="0" rtl="0" algn="l">
              <a:lnSpc>
                <a:spcPct val="115000"/>
              </a:lnSpc>
              <a:spcBef>
                <a:spcPts val="0"/>
              </a:spcBef>
              <a:spcAft>
                <a:spcPts val="0"/>
              </a:spcAft>
              <a:buSzPts val="1800"/>
              <a:buNone/>
            </a:pPr>
            <a:r>
              <a:t/>
            </a:r>
            <a:endParaRPr sz="1100">
              <a:solidFill>
                <a:srgbClr val="333333"/>
              </a:solidFill>
            </a:endParaRPr>
          </a:p>
          <a:p>
            <a:pPr indent="0" lvl="0" marL="0" rtl="0" algn="l">
              <a:lnSpc>
                <a:spcPct val="115000"/>
              </a:lnSpc>
              <a:spcBef>
                <a:spcPts val="800"/>
              </a:spcBef>
              <a:spcAft>
                <a:spcPts val="0"/>
              </a:spcAft>
              <a:buClr>
                <a:srgbClr val="000000"/>
              </a:buClr>
              <a:buSzPts val="1100"/>
              <a:buFont typeface="Arial"/>
              <a:buNone/>
            </a:pPr>
            <a:r>
              <a:rPr b="1" lang="en" sz="1200">
                <a:solidFill>
                  <a:srgbClr val="333333"/>
                </a:solidFill>
              </a:rPr>
              <a:t>6) Labeler: Job Post (TTurkey - Process Migration)</a:t>
            </a:r>
            <a:endParaRPr b="1" sz="1200">
              <a:solidFill>
                <a:srgbClr val="333333"/>
              </a:solidFill>
            </a:endParaRPr>
          </a:p>
          <a:p>
            <a:pPr indent="-234950" lvl="0" marL="342900" marR="0" rtl="0" algn="l">
              <a:lnSpc>
                <a:spcPct val="115000"/>
              </a:lnSpc>
              <a:spcBef>
                <a:spcPts val="0"/>
              </a:spcBef>
              <a:spcAft>
                <a:spcPts val="0"/>
              </a:spcAft>
              <a:buClr>
                <a:srgbClr val="333333"/>
              </a:buClr>
              <a:buSzPts val="1000"/>
              <a:buFont typeface="Roboto"/>
              <a:buChar char="●"/>
            </a:pPr>
            <a:r>
              <a:rPr lang="en" sz="1000">
                <a:solidFill>
                  <a:srgbClr val="333333"/>
                </a:solidFill>
              </a:rPr>
              <a:t>Conversion verification by Content Support Rep</a:t>
            </a:r>
            <a:endParaRPr sz="1000">
              <a:solidFill>
                <a:srgbClr val="333333"/>
              </a:solidFill>
            </a:endParaRPr>
          </a:p>
          <a:p>
            <a:pPr indent="-234950" lvl="0" marL="342900" marR="0" rtl="0" algn="l">
              <a:lnSpc>
                <a:spcPct val="115000"/>
              </a:lnSpc>
              <a:spcBef>
                <a:spcPts val="0"/>
              </a:spcBef>
              <a:spcAft>
                <a:spcPts val="0"/>
              </a:spcAft>
              <a:buClr>
                <a:srgbClr val="333333"/>
              </a:buClr>
              <a:buSzPts val="1000"/>
              <a:buFont typeface="Arial"/>
              <a:buChar char="●"/>
            </a:pPr>
            <a:r>
              <a:rPr lang="en" sz="1000">
                <a:solidFill>
                  <a:srgbClr val="333333"/>
                </a:solidFill>
              </a:rPr>
              <a:t>Workflow management queuing for job post by vendors</a:t>
            </a:r>
            <a:endParaRPr sz="1000">
              <a:solidFill>
                <a:srgbClr val="333333"/>
              </a:solidFill>
            </a:endParaRPr>
          </a:p>
          <a:p>
            <a:pPr indent="-234950" lvl="0" marL="342900" marR="0" rtl="0" algn="l">
              <a:lnSpc>
                <a:spcPct val="115000"/>
              </a:lnSpc>
              <a:spcBef>
                <a:spcPts val="0"/>
              </a:spcBef>
              <a:spcAft>
                <a:spcPts val="0"/>
              </a:spcAft>
              <a:buClr>
                <a:srgbClr val="333333"/>
              </a:buClr>
              <a:buSzPts val="1000"/>
              <a:buFont typeface="Arial"/>
              <a:buChar char="●"/>
            </a:pPr>
            <a:r>
              <a:rPr lang="en" sz="1000">
                <a:solidFill>
                  <a:srgbClr val="333333"/>
                </a:solidFill>
              </a:rPr>
              <a:t>Content Support Rep job post validation</a:t>
            </a:r>
            <a:endParaRPr sz="1000">
              <a:solidFill>
                <a:srgbClr val="333333"/>
              </a:solidFill>
            </a:endParaRPr>
          </a:p>
          <a:p>
            <a:pPr indent="-234950" lvl="0" marL="342900" marR="0" rtl="0" algn="l">
              <a:lnSpc>
                <a:spcPct val="115000"/>
              </a:lnSpc>
              <a:spcBef>
                <a:spcPts val="0"/>
              </a:spcBef>
              <a:spcAft>
                <a:spcPts val="0"/>
              </a:spcAft>
              <a:buClr>
                <a:srgbClr val="333333"/>
              </a:buClr>
              <a:buSzPts val="1000"/>
              <a:buFont typeface="Arial"/>
              <a:buChar char="●"/>
            </a:pPr>
            <a:r>
              <a:rPr lang="en" sz="1000">
                <a:solidFill>
                  <a:srgbClr val="333333"/>
                </a:solidFill>
              </a:rPr>
              <a:t>Job submission to Dradis</a:t>
            </a:r>
            <a:endParaRPr sz="1000">
              <a:solidFill>
                <a:srgbClr val="333333"/>
              </a:solidFill>
            </a:endParaRPr>
          </a:p>
          <a:p>
            <a:pPr indent="0" lvl="0" marL="0" rtl="0" algn="l">
              <a:lnSpc>
                <a:spcPct val="115000"/>
              </a:lnSpc>
              <a:spcBef>
                <a:spcPts val="1600"/>
              </a:spcBef>
              <a:spcAft>
                <a:spcPts val="0"/>
              </a:spcAft>
              <a:buSzPts val="1800"/>
              <a:buNone/>
            </a:pPr>
            <a:r>
              <a:t/>
            </a:r>
            <a:endParaRPr sz="1100">
              <a:solidFill>
                <a:srgbClr val="000000"/>
              </a:solidFill>
            </a:endParaRPr>
          </a:p>
          <a:p>
            <a:pPr indent="0" lvl="0" marL="0" rtl="0" algn="l">
              <a:lnSpc>
                <a:spcPct val="115000"/>
              </a:lnSpc>
              <a:spcBef>
                <a:spcPts val="0"/>
              </a:spcBef>
              <a:spcAft>
                <a:spcPts val="0"/>
              </a:spcAft>
              <a:buSzPts val="1800"/>
              <a:buNone/>
            </a:pPr>
            <a:r>
              <a:t/>
            </a:r>
            <a:endParaRPr sz="1050">
              <a:solidFill>
                <a:srgbClr val="333333"/>
              </a:solidFill>
              <a:latin typeface="Arial"/>
              <a:ea typeface="Arial"/>
              <a:cs typeface="Arial"/>
              <a:sym typeface="Arial"/>
            </a:endParaRPr>
          </a:p>
          <a:p>
            <a:pPr indent="0" lvl="0" marL="457200" rtl="0" algn="l">
              <a:lnSpc>
                <a:spcPct val="115000"/>
              </a:lnSpc>
              <a:spcBef>
                <a:spcPts val="1600"/>
              </a:spcBef>
              <a:spcAft>
                <a:spcPts val="0"/>
              </a:spcAft>
              <a:buSzPts val="1800"/>
              <a:buNone/>
            </a:pPr>
            <a:r>
              <a:t/>
            </a:r>
            <a:endParaRPr b="1" sz="1100">
              <a:solidFill>
                <a:srgbClr val="333333"/>
              </a:solidFill>
              <a:latin typeface="Arial"/>
              <a:ea typeface="Arial"/>
              <a:cs typeface="Arial"/>
              <a:sym typeface="Arial"/>
            </a:endParaRPr>
          </a:p>
          <a:p>
            <a:pPr indent="0" lvl="0" marL="457200" rtl="0" algn="l">
              <a:lnSpc>
                <a:spcPct val="115000"/>
              </a:lnSpc>
              <a:spcBef>
                <a:spcPts val="1600"/>
              </a:spcBef>
              <a:spcAft>
                <a:spcPts val="0"/>
              </a:spcAft>
              <a:buSzPts val="1800"/>
              <a:buNone/>
            </a:pPr>
            <a:r>
              <a:t/>
            </a:r>
            <a:endParaRPr sz="1100">
              <a:solidFill>
                <a:srgbClr val="333333"/>
              </a:solidFill>
              <a:latin typeface="Arial"/>
              <a:ea typeface="Arial"/>
              <a:cs typeface="Arial"/>
              <a:sym typeface="Arial"/>
            </a:endParaRPr>
          </a:p>
          <a:p>
            <a:pPr indent="0" lvl="0" marL="457200" rtl="0" algn="l">
              <a:lnSpc>
                <a:spcPct val="115000"/>
              </a:lnSpc>
              <a:spcBef>
                <a:spcPts val="0"/>
              </a:spcBef>
              <a:spcAft>
                <a:spcPts val="0"/>
              </a:spcAft>
              <a:buSzPts val="1800"/>
              <a:buNone/>
            </a:pPr>
            <a:r>
              <a:t/>
            </a:r>
            <a:endParaRPr i="1" sz="1050">
              <a:solidFill>
                <a:srgbClr val="333333"/>
              </a:solidFill>
              <a:latin typeface="Arial"/>
              <a:ea typeface="Arial"/>
              <a:cs typeface="Arial"/>
              <a:sym typeface="Arial"/>
            </a:endParaRPr>
          </a:p>
          <a:p>
            <a:pPr indent="0" lvl="0" marL="457200" rtl="0" algn="l">
              <a:lnSpc>
                <a:spcPct val="115000"/>
              </a:lnSpc>
              <a:spcBef>
                <a:spcPts val="1600"/>
              </a:spcBef>
              <a:spcAft>
                <a:spcPts val="0"/>
              </a:spcAft>
              <a:buSzPts val="1800"/>
              <a:buNone/>
            </a:pPr>
            <a:r>
              <a:t/>
            </a:r>
            <a:endParaRPr b="1" sz="1050">
              <a:solidFill>
                <a:srgbClr val="333333"/>
              </a:solidFill>
              <a:latin typeface="Arial"/>
              <a:ea typeface="Arial"/>
              <a:cs typeface="Arial"/>
              <a:sym typeface="Arial"/>
            </a:endParaRPr>
          </a:p>
          <a:p>
            <a:pPr indent="0" lvl="0" marL="45720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68" name="Google Shape;168;p26"/>
          <p:cNvPicPr preferRelativeResize="0"/>
          <p:nvPr/>
        </p:nvPicPr>
        <p:blipFill rotWithShape="1">
          <a:blip r:embed="rId5">
            <a:alphaModFix/>
          </a:blip>
          <a:srcRect b="0" l="0" r="0" t="0"/>
          <a:stretch/>
        </p:blipFill>
        <p:spPr>
          <a:xfrm>
            <a:off x="152400" y="152400"/>
            <a:ext cx="9525" cy="9525"/>
          </a:xfrm>
          <a:prstGeom prst="rect">
            <a:avLst/>
          </a:prstGeom>
          <a:noFill/>
          <a:ln>
            <a:noFill/>
          </a:ln>
        </p:spPr>
      </p:pic>
      <p:pic>
        <p:nvPicPr>
          <p:cNvPr id="169" name="Google Shape;169;p26"/>
          <p:cNvPicPr preferRelativeResize="0"/>
          <p:nvPr/>
        </p:nvPicPr>
        <p:blipFill rotWithShape="1">
          <a:blip r:embed="rId6">
            <a:alphaModFix/>
          </a:blip>
          <a:srcRect b="0" l="0" r="0" t="0"/>
          <a:stretch/>
        </p:blipFill>
        <p:spPr>
          <a:xfrm>
            <a:off x="3609475" y="1154650"/>
            <a:ext cx="5514551" cy="3099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Gaps.</a:t>
            </a:r>
            <a:endParaRPr/>
          </a:p>
        </p:txBody>
      </p:sp>
      <p:sp>
        <p:nvSpPr>
          <p:cNvPr id="175" name="Google Shape;175;p27"/>
          <p:cNvSpPr txBox="1"/>
          <p:nvPr>
            <p:ph idx="4294967295" type="body"/>
          </p:nvPr>
        </p:nvSpPr>
        <p:spPr>
          <a:xfrm>
            <a:off x="425800" y="794550"/>
            <a:ext cx="8222100" cy="41235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rgbClr val="000000"/>
              </a:buClr>
              <a:buSzPts val="1100"/>
              <a:buFont typeface="Arial"/>
              <a:buNone/>
            </a:pPr>
            <a:r>
              <a:rPr b="1" lang="en" sz="1200">
                <a:solidFill>
                  <a:srgbClr val="000000"/>
                </a:solidFill>
              </a:rPr>
              <a:t>COPS</a:t>
            </a:r>
            <a:endParaRPr b="1"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Data is at risk </a:t>
            </a:r>
            <a:r>
              <a:rPr lang="en" sz="1200">
                <a:solidFill>
                  <a:srgbClr val="000000"/>
                </a:solidFill>
              </a:rPr>
              <a:t>(Legacy Systems - </a:t>
            </a:r>
            <a:r>
              <a:rPr i="1" lang="en" sz="1200">
                <a:solidFill>
                  <a:srgbClr val="000000"/>
                </a:solidFill>
              </a:rPr>
              <a:t>Havarti</a:t>
            </a:r>
            <a:r>
              <a:rPr lang="en" sz="1200">
                <a:solidFill>
                  <a:srgbClr val="000000"/>
                </a:solidFill>
              </a:rPr>
              <a:t>, Locally Saved Sheets, Human Error, Lack of Redundancy)</a:t>
            </a:r>
            <a:endParaRPr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Scripting latency</a:t>
            </a:r>
            <a:r>
              <a:rPr lang="en" sz="1200">
                <a:solidFill>
                  <a:srgbClr val="000000"/>
                </a:solidFill>
              </a:rPr>
              <a:t> for large datasets, manually run slows job collection - e.g. Havarti &amp; VendorOps db</a:t>
            </a:r>
            <a:endParaRPr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Skillset</a:t>
            </a:r>
            <a:r>
              <a:rPr lang="en" sz="1200">
                <a:solidFill>
                  <a:srgbClr val="000000"/>
                </a:solidFill>
              </a:rPr>
              <a:t> - COPS associates are not project, product managers or business analysts</a:t>
            </a:r>
            <a:endParaRPr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Workload </a:t>
            </a:r>
            <a:r>
              <a:rPr lang="en" sz="1200">
                <a:solidFill>
                  <a:srgbClr val="000000"/>
                </a:solidFill>
              </a:rPr>
              <a:t>- Day-to-day operations + regional collection scheduling (time of day) + project management </a:t>
            </a:r>
            <a:endParaRPr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Attrition </a:t>
            </a:r>
            <a:endParaRPr b="1"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Talent with market expertise</a:t>
            </a:r>
            <a:r>
              <a:rPr lang="en" sz="1200">
                <a:solidFill>
                  <a:srgbClr val="000000"/>
                </a:solidFill>
              </a:rPr>
              <a:t> </a:t>
            </a:r>
            <a:r>
              <a:rPr b="1" lang="en" sz="1200">
                <a:solidFill>
                  <a:srgbClr val="000000"/>
                </a:solidFill>
              </a:rPr>
              <a:t>and technical capabilities </a:t>
            </a:r>
            <a:endParaRPr b="1" sz="1200">
              <a:solidFill>
                <a:srgbClr val="000000"/>
              </a:solidFill>
            </a:endParaRPr>
          </a:p>
          <a:p>
            <a:pPr indent="-304800" lvl="1" marL="1371600" rtl="0" algn="l">
              <a:lnSpc>
                <a:spcPct val="115000"/>
              </a:lnSpc>
              <a:spcBef>
                <a:spcPts val="0"/>
              </a:spcBef>
              <a:spcAft>
                <a:spcPts val="0"/>
              </a:spcAft>
              <a:buClr>
                <a:srgbClr val="000000"/>
              </a:buClr>
              <a:buSzPts val="1200"/>
              <a:buChar char="○"/>
            </a:pPr>
            <a:r>
              <a:rPr lang="en" sz="1200">
                <a:solidFill>
                  <a:srgbClr val="000000"/>
                </a:solidFill>
              </a:rPr>
              <a:t>Examples: Dutch role open for 12mo - </a:t>
            </a:r>
            <a:r>
              <a:rPr i="1" lang="en" sz="1200">
                <a:solidFill>
                  <a:srgbClr val="000000"/>
                </a:solidFill>
              </a:rPr>
              <a:t>Must speak Dutch for QA of company data</a:t>
            </a:r>
            <a:endParaRPr i="1"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Dependencies on other Business Groups</a:t>
            </a:r>
            <a:r>
              <a:rPr lang="en" sz="1200">
                <a:solidFill>
                  <a:srgbClr val="000000"/>
                </a:solidFill>
              </a:rPr>
              <a:t> (Examples)</a:t>
            </a:r>
            <a:endParaRPr sz="1200">
              <a:solidFill>
                <a:srgbClr val="000000"/>
              </a:solidFill>
            </a:endParaRPr>
          </a:p>
          <a:p>
            <a:pPr indent="-304800" lvl="1" marL="1371600" rtl="0" algn="l">
              <a:lnSpc>
                <a:spcPct val="115000"/>
              </a:lnSpc>
              <a:spcBef>
                <a:spcPts val="0"/>
              </a:spcBef>
              <a:spcAft>
                <a:spcPts val="0"/>
              </a:spcAft>
              <a:buClr>
                <a:srgbClr val="000000"/>
              </a:buClr>
              <a:buSzPts val="1200"/>
              <a:buChar char="○"/>
            </a:pPr>
            <a:r>
              <a:rPr lang="en" sz="1200">
                <a:solidFill>
                  <a:srgbClr val="000000"/>
                </a:solidFill>
              </a:rPr>
              <a:t>CRM/BAT - SFDC Rollout</a:t>
            </a:r>
            <a:endParaRPr sz="1200">
              <a:solidFill>
                <a:srgbClr val="000000"/>
              </a:solidFill>
            </a:endParaRPr>
          </a:p>
          <a:p>
            <a:pPr indent="-304800" lvl="1" marL="1371600" rtl="0" algn="l">
              <a:lnSpc>
                <a:spcPct val="115000"/>
              </a:lnSpc>
              <a:spcBef>
                <a:spcPts val="0"/>
              </a:spcBef>
              <a:spcAft>
                <a:spcPts val="0"/>
              </a:spcAft>
              <a:buSzPts val="1200"/>
              <a:buChar char="○"/>
            </a:pPr>
            <a:r>
              <a:rPr lang="en" sz="1200">
                <a:solidFill>
                  <a:srgbClr val="000000"/>
                </a:solidFill>
              </a:rPr>
              <a:t>AggOps:  </a:t>
            </a:r>
            <a:r>
              <a:rPr lang="en" sz="1200" u="sng">
                <a:solidFill>
                  <a:srgbClr val="1155CC"/>
                </a:solidFill>
                <a:hlinkClick r:id="rId3">
                  <a:extLst>
                    <a:ext uri="{A12FA001-AC4F-418D-AE19-62706E023703}">
                      <ahyp:hlinkClr val="tx"/>
                    </a:ext>
                  </a:extLst>
                </a:hlinkClick>
              </a:rPr>
              <a:t>Recrawl Research</a:t>
            </a:r>
            <a:r>
              <a:rPr lang="en" sz="1200">
                <a:solidFill>
                  <a:srgbClr val="000000"/>
                </a:solidFill>
              </a:rPr>
              <a:t> - Recycling of previously disqualified domains in LEW</a:t>
            </a:r>
            <a:endParaRPr sz="1200">
              <a:solidFill>
                <a:srgbClr val="000000"/>
              </a:solidFill>
            </a:endParaRPr>
          </a:p>
          <a:p>
            <a:pPr indent="-304800" lvl="1" marL="1371600" rtl="0" algn="l">
              <a:lnSpc>
                <a:spcPct val="115000"/>
              </a:lnSpc>
              <a:spcBef>
                <a:spcPts val="0"/>
              </a:spcBef>
              <a:spcAft>
                <a:spcPts val="0"/>
              </a:spcAft>
              <a:buClr>
                <a:srgbClr val="000000"/>
              </a:buClr>
              <a:buSzPts val="1200"/>
              <a:buChar char="○"/>
            </a:pPr>
            <a:r>
              <a:rPr lang="en" sz="1200">
                <a:solidFill>
                  <a:srgbClr val="000000"/>
                </a:solidFill>
              </a:rPr>
              <a:t>AggOps:  Recycling in T.Turkey of previously seen companies in AGG</a:t>
            </a:r>
            <a:endParaRPr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Time </a:t>
            </a:r>
            <a:r>
              <a:rPr lang="en" sz="1200">
                <a:solidFill>
                  <a:srgbClr val="000000"/>
                </a:solidFill>
              </a:rPr>
              <a:t>- Manual crawl &amp; processing of company data generates less volume for Agg &amp; C.A. </a:t>
            </a:r>
            <a:endParaRPr sz="1200">
              <a:solidFill>
                <a:srgbClr val="000000"/>
              </a:solidFill>
            </a:endParaRPr>
          </a:p>
          <a:p>
            <a:pPr indent="0" lvl="0" marL="457200" rtl="0" algn="l">
              <a:lnSpc>
                <a:spcPct val="115000"/>
              </a:lnSpc>
              <a:spcBef>
                <a:spcPts val="0"/>
              </a:spcBef>
              <a:spcAft>
                <a:spcPts val="0"/>
              </a:spcAft>
              <a:buClr>
                <a:srgbClr val="000000"/>
              </a:buClr>
              <a:buSzPts val="1100"/>
              <a:buFont typeface="Arial"/>
              <a:buNone/>
            </a:pPr>
            <a:r>
              <a:rPr b="1" lang="en" sz="1200">
                <a:solidFill>
                  <a:srgbClr val="000000"/>
                </a:solidFill>
              </a:rPr>
              <a:t>C.A. </a:t>
            </a:r>
            <a:endParaRPr b="1" sz="1200">
              <a:solidFill>
                <a:srgbClr val="000000"/>
              </a:solidFill>
            </a:endParaRPr>
          </a:p>
          <a:p>
            <a:pPr indent="-304800" lvl="0" marL="914400" rtl="0" algn="l">
              <a:lnSpc>
                <a:spcPct val="115000"/>
              </a:lnSpc>
              <a:spcBef>
                <a:spcPts val="0"/>
              </a:spcBef>
              <a:spcAft>
                <a:spcPts val="0"/>
              </a:spcAft>
              <a:buClr>
                <a:srgbClr val="000000"/>
              </a:buClr>
              <a:buSzPts val="1200"/>
              <a:buChar char="●"/>
            </a:pPr>
            <a:r>
              <a:rPr b="1" lang="en" sz="1200">
                <a:solidFill>
                  <a:srgbClr val="000000"/>
                </a:solidFill>
              </a:rPr>
              <a:t>Change Management for Callers, Support Reps &amp; Market Leads</a:t>
            </a:r>
            <a:endParaRPr b="1" sz="1200">
              <a:solidFill>
                <a:srgbClr val="000000"/>
              </a:solidFill>
            </a:endParaRPr>
          </a:p>
          <a:p>
            <a:pPr indent="-304800" lvl="1" marL="1371600" rtl="0" algn="l">
              <a:lnSpc>
                <a:spcPct val="115000"/>
              </a:lnSpc>
              <a:spcBef>
                <a:spcPts val="0"/>
              </a:spcBef>
              <a:spcAft>
                <a:spcPts val="0"/>
              </a:spcAft>
              <a:buClr>
                <a:srgbClr val="000000"/>
              </a:buClr>
              <a:buSzPts val="1200"/>
              <a:buChar char="○"/>
            </a:pPr>
            <a:r>
              <a:rPr lang="en" sz="1200">
                <a:solidFill>
                  <a:srgbClr val="000000"/>
                </a:solidFill>
              </a:rPr>
              <a:t>Markets, Languages, Platforms, BPO Prospectors/Callers, Local Legislation &amp; Compliance</a:t>
            </a:r>
            <a:endParaRPr sz="1200">
              <a:solidFill>
                <a:srgbClr val="000000"/>
              </a:solidFill>
            </a:endParaRPr>
          </a:p>
          <a:p>
            <a:pPr indent="-304800" lvl="1" marL="1371600" rtl="0" algn="l">
              <a:lnSpc>
                <a:spcPct val="115000"/>
              </a:lnSpc>
              <a:spcBef>
                <a:spcPts val="0"/>
              </a:spcBef>
              <a:spcAft>
                <a:spcPts val="0"/>
              </a:spcAft>
              <a:buClr>
                <a:srgbClr val="000000"/>
              </a:buClr>
              <a:buSzPts val="1200"/>
              <a:buChar char="○"/>
            </a:pPr>
            <a:r>
              <a:rPr lang="en" sz="1200">
                <a:solidFill>
                  <a:srgbClr val="000000"/>
                </a:solidFill>
              </a:rPr>
              <a:t>Awareness &amp; training of process changes, reporting changes &amp; bonus-driven goals</a:t>
            </a:r>
            <a:endParaRPr sz="1200">
              <a:solidFill>
                <a:srgbClr val="000000"/>
              </a:solidFill>
            </a:endParaRPr>
          </a:p>
          <a:p>
            <a:pPr indent="-304800" lvl="1" marL="1371600" rtl="0" algn="l">
              <a:lnSpc>
                <a:spcPct val="115000"/>
              </a:lnSpc>
              <a:spcBef>
                <a:spcPts val="0"/>
              </a:spcBef>
              <a:spcAft>
                <a:spcPts val="0"/>
              </a:spcAft>
              <a:buClr>
                <a:srgbClr val="000000"/>
              </a:buClr>
              <a:buSzPts val="1200"/>
              <a:buChar char="○"/>
            </a:pPr>
            <a:r>
              <a:rPr lang="en" sz="1200">
                <a:solidFill>
                  <a:srgbClr val="000000"/>
                </a:solidFill>
              </a:rPr>
              <a:t>Training Documentation Creation</a:t>
            </a:r>
            <a:endParaRPr sz="1200" strike="sngStrike"/>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Program:</a:t>
            </a:r>
            <a:endParaRPr/>
          </a:p>
        </p:txBody>
      </p:sp>
      <p:sp>
        <p:nvSpPr>
          <p:cNvPr id="181" name="Google Shape;181;p28"/>
          <p:cNvSpPr txBox="1"/>
          <p:nvPr>
            <p:ph idx="4294967295" type="body"/>
          </p:nvPr>
        </p:nvSpPr>
        <p:spPr>
          <a:xfrm>
            <a:off x="493175" y="786850"/>
            <a:ext cx="8222100" cy="271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800"/>
              <a:buNone/>
            </a:pPr>
            <a:r>
              <a:rPr b="1" lang="en" sz="1200">
                <a:solidFill>
                  <a:srgbClr val="000000"/>
                </a:solidFill>
              </a:rPr>
              <a:t>Impact:</a:t>
            </a:r>
            <a:endParaRPr b="1" sz="1200">
              <a:solidFill>
                <a:srgbClr val="000000"/>
              </a:solidFill>
            </a:endParaRPr>
          </a:p>
          <a:p>
            <a:pPr indent="-304800" lvl="0" marL="457200" rtl="0" algn="l">
              <a:lnSpc>
                <a:spcPct val="100000"/>
              </a:lnSpc>
              <a:spcBef>
                <a:spcPts val="0"/>
              </a:spcBef>
              <a:spcAft>
                <a:spcPts val="0"/>
              </a:spcAft>
              <a:buClr>
                <a:srgbClr val="000000"/>
              </a:buClr>
              <a:buSzPts val="1200"/>
              <a:buChar char="●"/>
            </a:pPr>
            <a:r>
              <a:rPr b="1" lang="en" sz="1200">
                <a:solidFill>
                  <a:srgbClr val="FF9900"/>
                </a:solidFill>
              </a:rPr>
              <a:t>Cross Collaboration</a:t>
            </a:r>
            <a:r>
              <a:rPr lang="en" sz="1200">
                <a:solidFill>
                  <a:srgbClr val="FF9900"/>
                </a:solidFill>
              </a:rPr>
              <a:t> </a:t>
            </a:r>
            <a:r>
              <a:rPr lang="en" sz="1200">
                <a:solidFill>
                  <a:srgbClr val="000000"/>
                </a:solidFill>
              </a:rPr>
              <a:t> &amp; Team Alignment (other Programs)</a:t>
            </a:r>
            <a:endParaRPr sz="1200">
              <a:solidFill>
                <a:srgbClr val="000000"/>
              </a:solidFill>
            </a:endParaRPr>
          </a:p>
          <a:p>
            <a:pPr indent="-304800" lvl="1" marL="914400" marR="0" rtl="0" algn="l">
              <a:lnSpc>
                <a:spcPct val="100000"/>
              </a:lnSpc>
              <a:spcBef>
                <a:spcPts val="0"/>
              </a:spcBef>
              <a:spcAft>
                <a:spcPts val="0"/>
              </a:spcAft>
              <a:buClr>
                <a:srgbClr val="000000"/>
              </a:buClr>
              <a:buSzPts val="1200"/>
              <a:buChar char="○"/>
            </a:pPr>
            <a:r>
              <a:rPr lang="en" sz="1200">
                <a:solidFill>
                  <a:srgbClr val="000000"/>
                </a:solidFill>
              </a:rPr>
              <a:t>Proved out end-to-end concept &amp; project feasibility between teams</a:t>
            </a:r>
            <a:endParaRPr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lang="en" sz="1200">
                <a:solidFill>
                  <a:srgbClr val="000000"/>
                </a:solidFill>
              </a:rPr>
              <a:t>Involved all</a:t>
            </a:r>
            <a:r>
              <a:rPr b="1" lang="en" sz="1200">
                <a:solidFill>
                  <a:srgbClr val="FF9900"/>
                </a:solidFill>
              </a:rPr>
              <a:t> stakeholders</a:t>
            </a:r>
            <a:r>
              <a:rPr b="1" lang="en" sz="1200">
                <a:solidFill>
                  <a:srgbClr val="000000"/>
                </a:solidFill>
              </a:rPr>
              <a:t> </a:t>
            </a:r>
            <a:r>
              <a:rPr i="1" lang="en" sz="1200">
                <a:solidFill>
                  <a:srgbClr val="000000"/>
                </a:solidFill>
              </a:rPr>
              <a:t>(never a meeting between development and operations)</a:t>
            </a:r>
            <a:endParaRPr i="1"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lang="en" sz="1200">
                <a:solidFill>
                  <a:srgbClr val="000000"/>
                </a:solidFill>
              </a:rPr>
              <a:t>Grounded </a:t>
            </a:r>
            <a:r>
              <a:rPr b="1" lang="en" sz="1200">
                <a:solidFill>
                  <a:srgbClr val="FF9900"/>
                </a:solidFill>
              </a:rPr>
              <a:t>project expectations</a:t>
            </a:r>
            <a:r>
              <a:rPr i="1" lang="en" sz="1200">
                <a:solidFill>
                  <a:srgbClr val="000000"/>
                </a:solidFill>
              </a:rPr>
              <a:t> (single interpretation of project goals)</a:t>
            </a:r>
            <a:endParaRPr b="1"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sz="1200">
                <a:solidFill>
                  <a:srgbClr val="FF9900"/>
                </a:solidFill>
              </a:rPr>
              <a:t>Executive support</a:t>
            </a:r>
            <a:r>
              <a:rPr b="1" lang="en" sz="1200">
                <a:solidFill>
                  <a:srgbClr val="000000"/>
                </a:solidFill>
              </a:rPr>
              <a:t> </a:t>
            </a:r>
            <a:r>
              <a:rPr lang="en" sz="1200">
                <a:solidFill>
                  <a:srgbClr val="000000"/>
                </a:solidFill>
              </a:rPr>
              <a:t>and signoff of revised goals</a:t>
            </a:r>
            <a:endParaRPr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sz="1200">
                <a:solidFill>
                  <a:srgbClr val="FF9900"/>
                </a:solidFill>
              </a:rPr>
              <a:t>Requirements gathering</a:t>
            </a:r>
            <a:r>
              <a:rPr b="1" lang="en" sz="1200">
                <a:solidFill>
                  <a:srgbClr val="000000"/>
                </a:solidFill>
              </a:rPr>
              <a:t>,</a:t>
            </a:r>
            <a:r>
              <a:rPr lang="en" sz="1200">
                <a:solidFill>
                  <a:srgbClr val="000000"/>
                </a:solidFill>
              </a:rPr>
              <a:t> elicitation &amp; change management process</a:t>
            </a:r>
            <a:endParaRPr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sz="1200">
                <a:solidFill>
                  <a:srgbClr val="FF9900"/>
                </a:solidFill>
              </a:rPr>
              <a:t>One source</a:t>
            </a:r>
            <a:r>
              <a:rPr lang="en" sz="1200">
                <a:solidFill>
                  <a:srgbClr val="000000"/>
                </a:solidFill>
              </a:rPr>
              <a:t> to maintain control and develop against</a:t>
            </a:r>
            <a:endParaRPr sz="1200">
              <a:solidFill>
                <a:srgbClr val="000000"/>
              </a:solidFill>
            </a:endParaRPr>
          </a:p>
          <a:p>
            <a:pPr indent="0" lvl="0" marL="0" marR="0" rtl="0" algn="l">
              <a:lnSpc>
                <a:spcPct val="100000"/>
              </a:lnSpc>
              <a:spcBef>
                <a:spcPts val="0"/>
              </a:spcBef>
              <a:spcAft>
                <a:spcPts val="0"/>
              </a:spcAft>
              <a:buSzPts val="1800"/>
              <a:buNone/>
            </a:pPr>
            <a:r>
              <a:rPr b="1" lang="en" sz="1200">
                <a:solidFill>
                  <a:srgbClr val="000000"/>
                </a:solidFill>
              </a:rPr>
              <a:t>Communication:</a:t>
            </a:r>
            <a:endParaRPr b="1"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lang="en" sz="1200">
                <a:solidFill>
                  <a:srgbClr val="000000"/>
                </a:solidFill>
              </a:rPr>
              <a:t>Meeting notes, Weekly Project(s) digest, Monthly updates (Hudson email)</a:t>
            </a:r>
            <a:endParaRPr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lang="en" sz="1200">
                <a:solidFill>
                  <a:srgbClr val="000000"/>
                </a:solidFill>
              </a:rPr>
              <a:t>Meetings: Leadership Update &amp; Scrums (2)</a:t>
            </a:r>
            <a:endParaRPr sz="1200">
              <a:solidFill>
                <a:srgbClr val="000000"/>
              </a:solidFill>
            </a:endParaRPr>
          </a:p>
          <a:p>
            <a:pPr indent="0" lvl="0" marL="0" marR="0" rtl="0" algn="l">
              <a:lnSpc>
                <a:spcPct val="100000"/>
              </a:lnSpc>
              <a:spcBef>
                <a:spcPts val="0"/>
              </a:spcBef>
              <a:spcAft>
                <a:spcPts val="0"/>
              </a:spcAft>
              <a:buSzPts val="1800"/>
              <a:buNone/>
            </a:pPr>
            <a:r>
              <a:rPr b="1" lang="en" sz="1200">
                <a:solidFill>
                  <a:srgbClr val="000000"/>
                </a:solidFill>
              </a:rPr>
              <a:t>Documentation:</a:t>
            </a:r>
            <a:endParaRPr b="1"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sz="1200">
                <a:solidFill>
                  <a:srgbClr val="FF9900"/>
                </a:solidFill>
                <a:uFill>
                  <a:noFill/>
                </a:uFill>
                <a:hlinkClick r:id="rId3">
                  <a:extLst>
                    <a:ext uri="{A12FA001-AC4F-418D-AE19-62706E023703}">
                      <ahyp:hlinkClr val="tx"/>
                    </a:ext>
                  </a:extLst>
                </a:hlinkClick>
              </a:rPr>
              <a:t>Wiki (Program &amp; Project)</a:t>
            </a:r>
            <a:r>
              <a:rPr lang="en" sz="1200">
                <a:solidFill>
                  <a:srgbClr val="000000"/>
                </a:solidFill>
              </a:rPr>
              <a:t>, </a:t>
            </a:r>
            <a:r>
              <a:rPr b="1" lang="en" sz="1200">
                <a:solidFill>
                  <a:srgbClr val="FF9900"/>
                </a:solidFill>
              </a:rPr>
              <a:t>process flow</a:t>
            </a:r>
            <a:r>
              <a:rPr lang="en" sz="1200">
                <a:solidFill>
                  <a:srgbClr val="000000"/>
                </a:solidFill>
              </a:rPr>
              <a:t>, </a:t>
            </a:r>
            <a:r>
              <a:rPr b="1" lang="en" sz="1200">
                <a:solidFill>
                  <a:srgbClr val="FF9900"/>
                </a:solidFill>
              </a:rPr>
              <a:t>logic gate mapping</a:t>
            </a:r>
            <a:r>
              <a:rPr lang="en" sz="1200">
                <a:solidFill>
                  <a:srgbClr val="000000"/>
                </a:solidFill>
              </a:rPr>
              <a:t> (Deep Thought Routing - Business rules) </a:t>
            </a:r>
            <a:endParaRPr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lang="en" sz="1200">
                <a:solidFill>
                  <a:srgbClr val="000000"/>
                </a:solidFill>
              </a:rPr>
              <a:t>Business Analyst Team assistance (documentation during Deep Dives)</a:t>
            </a:r>
            <a:endParaRPr sz="1200">
              <a:solidFill>
                <a:srgbClr val="000000"/>
              </a:solidFill>
            </a:endParaRPr>
          </a:p>
          <a:p>
            <a:pPr indent="0" lvl="0" marL="0" marR="0" rtl="0" algn="l">
              <a:lnSpc>
                <a:spcPct val="100000"/>
              </a:lnSpc>
              <a:spcBef>
                <a:spcPts val="0"/>
              </a:spcBef>
              <a:spcAft>
                <a:spcPts val="0"/>
              </a:spcAft>
              <a:buSzPts val="1800"/>
              <a:buNone/>
            </a:pPr>
            <a:r>
              <a:rPr b="1" lang="en" sz="1200">
                <a:solidFill>
                  <a:srgbClr val="000000"/>
                </a:solidFill>
              </a:rPr>
              <a:t>Training:</a:t>
            </a:r>
            <a:endParaRPr b="1"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sz="1200">
                <a:solidFill>
                  <a:srgbClr val="FF9900"/>
                </a:solidFill>
              </a:rPr>
              <a:t>Product Lifecycle &amp; Process</a:t>
            </a:r>
            <a:r>
              <a:rPr b="1" lang="en" sz="1200">
                <a:solidFill>
                  <a:srgbClr val="000000"/>
                </a:solidFill>
              </a:rPr>
              <a:t> </a:t>
            </a:r>
            <a:r>
              <a:rPr lang="en" sz="1200">
                <a:solidFill>
                  <a:srgbClr val="000000"/>
                </a:solidFill>
              </a:rPr>
              <a:t>(Deep Dive, requirements gathering, estimation, scope)	</a:t>
            </a:r>
            <a:endParaRPr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sz="1200">
                <a:solidFill>
                  <a:srgbClr val="FF9900"/>
                </a:solidFill>
              </a:rPr>
              <a:t>Project Management Training</a:t>
            </a:r>
            <a:r>
              <a:rPr b="1" lang="en" sz="1200">
                <a:solidFill>
                  <a:srgbClr val="000000"/>
                </a:solidFill>
              </a:rPr>
              <a:t> </a:t>
            </a:r>
            <a:endParaRPr b="1" sz="1200">
              <a:solidFill>
                <a:srgbClr val="000000"/>
              </a:solidFill>
            </a:endParaRPr>
          </a:p>
          <a:p>
            <a:pPr indent="-304800" lvl="0" marL="457200" marR="0" rtl="0" algn="l">
              <a:lnSpc>
                <a:spcPct val="100000"/>
              </a:lnSpc>
              <a:spcBef>
                <a:spcPts val="0"/>
              </a:spcBef>
              <a:spcAft>
                <a:spcPts val="0"/>
              </a:spcAft>
              <a:buClr>
                <a:srgbClr val="000000"/>
              </a:buClr>
              <a:buSzPts val="1200"/>
              <a:buChar char="●"/>
            </a:pPr>
            <a:r>
              <a:rPr b="1" lang="en" sz="1200">
                <a:solidFill>
                  <a:srgbClr val="FF9900"/>
                </a:solidFill>
              </a:rPr>
              <a:t>JIRA (full platform feature &amp; function)</a:t>
            </a:r>
            <a:endParaRPr b="1" sz="1000">
              <a:solidFill>
                <a:srgbClr val="666666"/>
              </a:solidFill>
            </a:endParaRPr>
          </a:p>
          <a:p>
            <a:pPr indent="-304800" lvl="0" marL="457200" rtl="0" algn="l">
              <a:lnSpc>
                <a:spcPct val="100000"/>
              </a:lnSpc>
              <a:spcBef>
                <a:spcPts val="0"/>
              </a:spcBef>
              <a:spcAft>
                <a:spcPts val="0"/>
              </a:spcAft>
              <a:buClr>
                <a:srgbClr val="000000"/>
              </a:buClr>
              <a:buSzPts val="1200"/>
              <a:buChar char="●"/>
            </a:pPr>
            <a:r>
              <a:rPr b="1" lang="en" sz="1200">
                <a:solidFill>
                  <a:srgbClr val="FF9900"/>
                </a:solidFill>
              </a:rPr>
              <a:t>Roadmapping</a:t>
            </a:r>
            <a:r>
              <a:rPr b="1" lang="en" sz="1200">
                <a:solidFill>
                  <a:srgbClr val="000000"/>
                </a:solidFill>
              </a:rPr>
              <a:t> </a:t>
            </a:r>
            <a:r>
              <a:rPr lang="en" sz="1200">
                <a:solidFill>
                  <a:srgbClr val="000000"/>
                </a:solidFill>
              </a:rPr>
              <a:t>&amp; Timeline Coordination</a:t>
            </a:r>
            <a:endParaRPr sz="1200">
              <a:solidFill>
                <a:srgbClr val="000000"/>
              </a:solidFill>
            </a:endParaRPr>
          </a:p>
          <a:p>
            <a:pPr indent="0" lvl="0" marL="0" rtl="0" algn="l">
              <a:lnSpc>
                <a:spcPct val="100000"/>
              </a:lnSpc>
              <a:spcBef>
                <a:spcPts val="1600"/>
              </a:spcBef>
              <a:spcAft>
                <a:spcPts val="0"/>
              </a:spcAft>
              <a:buSzPts val="1800"/>
              <a:buNone/>
            </a:pPr>
            <a:r>
              <a:rPr b="1" lang="en" sz="1200">
                <a:solidFill>
                  <a:srgbClr val="000000"/>
                </a:solidFill>
              </a:rPr>
              <a:t>Ad Hoc:</a:t>
            </a:r>
            <a:r>
              <a:rPr lang="en" sz="1200">
                <a:solidFill>
                  <a:srgbClr val="000000"/>
                </a:solidFill>
              </a:rPr>
              <a:t> Havarti Project (workaround and deprecation</a:t>
            </a:r>
            <a:endParaRPr sz="1200">
              <a:solidFill>
                <a:srgbClr val="000000"/>
              </a:solidFill>
            </a:endParaRPr>
          </a:p>
          <a:p>
            <a:pPr indent="0" lvl="0" marL="0" rtl="0" algn="l">
              <a:lnSpc>
                <a:spcPct val="100000"/>
              </a:lnSpc>
              <a:spcBef>
                <a:spcPts val="1600"/>
              </a:spcBef>
              <a:spcAft>
                <a:spcPts val="1600"/>
              </a:spcAft>
              <a:buSzPts val="1800"/>
              <a:buNone/>
            </a:pPr>
            <a:r>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Program (Before &amp; After):</a:t>
            </a:r>
            <a:endParaRPr/>
          </a:p>
        </p:txBody>
      </p:sp>
      <p:sp>
        <p:nvSpPr>
          <p:cNvPr id="187" name="Google Shape;187;p29"/>
          <p:cNvSpPr txBox="1"/>
          <p:nvPr>
            <p:ph idx="4294967295" type="body"/>
          </p:nvPr>
        </p:nvSpPr>
        <p:spPr>
          <a:xfrm>
            <a:off x="0" y="379050"/>
            <a:ext cx="4278300" cy="203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b="1" sz="1200">
              <a:solidFill>
                <a:srgbClr val="FF9900"/>
              </a:solidFill>
            </a:endParaRPr>
          </a:p>
          <a:p>
            <a:pPr indent="0" lvl="0" marL="0" rtl="0" algn="l">
              <a:lnSpc>
                <a:spcPct val="100000"/>
              </a:lnSpc>
              <a:spcBef>
                <a:spcPts val="0"/>
              </a:spcBef>
              <a:spcAft>
                <a:spcPts val="0"/>
              </a:spcAft>
              <a:buSzPts val="1800"/>
              <a:buNone/>
            </a:pPr>
            <a:r>
              <a:rPr b="1" lang="en" sz="1200" u="sng">
                <a:solidFill>
                  <a:schemeClr val="hlink"/>
                </a:solidFill>
                <a:hlinkClick r:id="rId3"/>
              </a:rPr>
              <a:t>Natalie's KPIs</a:t>
            </a:r>
            <a:endParaRPr b="1" sz="1200">
              <a:solidFill>
                <a:srgbClr val="000000"/>
              </a:solidFill>
            </a:endParaRPr>
          </a:p>
          <a:p>
            <a:pPr indent="0" lvl="0" marL="457200" rtl="0" algn="l">
              <a:lnSpc>
                <a:spcPct val="115000"/>
              </a:lnSpc>
              <a:spcBef>
                <a:spcPts val="0"/>
              </a:spcBef>
              <a:spcAft>
                <a:spcPts val="0"/>
              </a:spcAft>
              <a:buSzPts val="1800"/>
              <a:buNone/>
            </a:pPr>
            <a:r>
              <a:rPr b="1" lang="en" sz="800">
                <a:solidFill>
                  <a:srgbClr val="000000"/>
                </a:solidFill>
              </a:rPr>
              <a:t>Top Level KPI: </a:t>
            </a:r>
            <a:endParaRPr b="1"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u="sng">
                <a:solidFill>
                  <a:srgbClr val="1155CC"/>
                </a:solidFill>
                <a:hlinkClick r:id="rId4">
                  <a:extLst>
                    <a:ext uri="{A12FA001-AC4F-418D-AE19-62706E023703}">
                      <ahyp:hlinkClr val="tx"/>
                    </a:ext>
                  </a:extLst>
                </a:hlinkClick>
              </a:rPr>
              <a:t>Missing Jobs % of Competitor Jobs</a:t>
            </a:r>
            <a:endParaRPr sz="800">
              <a:solidFill>
                <a:srgbClr val="000000"/>
              </a:solidFill>
            </a:endParaRPr>
          </a:p>
          <a:p>
            <a:pPr indent="0" lvl="0" marL="457200" rtl="0" algn="l">
              <a:lnSpc>
                <a:spcPct val="115000"/>
              </a:lnSpc>
              <a:spcBef>
                <a:spcPts val="0"/>
              </a:spcBef>
              <a:spcAft>
                <a:spcPts val="0"/>
              </a:spcAft>
              <a:buSzPts val="1800"/>
              <a:buNone/>
            </a:pPr>
            <a:r>
              <a:rPr b="1" lang="en" sz="800">
                <a:solidFill>
                  <a:srgbClr val="000000"/>
                </a:solidFill>
              </a:rPr>
              <a:t>Team specific KPIs: </a:t>
            </a:r>
            <a:endParaRPr b="1"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a:solidFill>
                  <a:srgbClr val="000000"/>
                </a:solidFill>
              </a:rPr>
              <a:t>Ops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 of jobs added for all channels our team can influence (C.A., Agg, </a:t>
            </a:r>
            <a:r>
              <a:rPr lang="en" sz="800" u="sng">
                <a:solidFill>
                  <a:srgbClr val="1155CC"/>
                </a:solidFill>
                <a:hlinkClick r:id="rId5">
                  <a:extLst>
                    <a:ext uri="{A12FA001-AC4F-418D-AE19-62706E023703}">
                      <ahyp:hlinkClr val="tx"/>
                    </a:ext>
                  </a:extLst>
                </a:hlinkClick>
              </a:rPr>
              <a:t>Man Agg</a:t>
            </a:r>
            <a:r>
              <a:rPr lang="en" sz="800">
                <a:solidFill>
                  <a:srgbClr val="000000"/>
                </a:solidFill>
              </a:rPr>
              <a:t>, Jobspotter) see infographics </a:t>
            </a:r>
            <a:r>
              <a:rPr lang="en" sz="800" u="sng">
                <a:solidFill>
                  <a:srgbClr val="1155CC"/>
                </a:solidFill>
                <a:hlinkClick r:id="rId6">
                  <a:extLst>
                    <a:ext uri="{A12FA001-AC4F-418D-AE19-62706E023703}">
                      <ahyp:hlinkClr val="tx"/>
                    </a:ext>
                  </a:extLst>
                </a:hlinkClick>
              </a:rPr>
              <a:t>here</a:t>
            </a:r>
            <a:r>
              <a:rPr lang="en" sz="800">
                <a:solidFill>
                  <a:srgbClr val="000000"/>
                </a:solidFill>
              </a:rPr>
              <a:t>.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u="sng">
                <a:solidFill>
                  <a:srgbClr val="1155CC"/>
                </a:solidFill>
                <a:hlinkClick r:id="rId7">
                  <a:extLst>
                    <a:ext uri="{A12FA001-AC4F-418D-AE19-62706E023703}">
                      <ahyp:hlinkClr val="tx"/>
                    </a:ext>
                  </a:extLst>
                </a:hlinkClick>
              </a:rPr>
              <a:t>% of job contribution</a:t>
            </a:r>
            <a:r>
              <a:rPr lang="en" sz="800">
                <a:solidFill>
                  <a:srgbClr val="000000"/>
                </a:solidFill>
              </a:rPr>
              <a:t> that we are responsible for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Employer response / mutual engagement to ensure quality jobs are being added</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Cost, ROI &amp; LTV on each channel   </a:t>
            </a:r>
            <a:endParaRPr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a:solidFill>
                  <a:srgbClr val="000000"/>
                </a:solidFill>
              </a:rPr>
              <a:t>C.A.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u="sng">
                <a:solidFill>
                  <a:srgbClr val="1155CC"/>
                </a:solidFill>
                <a:hlinkClick r:id="rId8">
                  <a:extLst>
                    <a:ext uri="{A12FA001-AC4F-418D-AE19-62706E023703}">
                      <ahyp:hlinkClr val="tx"/>
                    </a:ext>
                  </a:extLst>
                </a:hlinkClick>
              </a:rPr>
              <a:t># of conversions / jobs added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 of conversions / jobs added within 24 hrs of being identified on competitor site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Employer response / mutual engagement to ensure quality jobs are being added</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Cost, </a:t>
            </a:r>
            <a:r>
              <a:rPr lang="en" sz="800" u="sng">
                <a:solidFill>
                  <a:srgbClr val="1155CC"/>
                </a:solidFill>
                <a:hlinkClick r:id="rId9">
                  <a:extLst>
                    <a:ext uri="{A12FA001-AC4F-418D-AE19-62706E023703}">
                      <ahyp:hlinkClr val="tx"/>
                    </a:ext>
                  </a:extLst>
                </a:hlinkClick>
              </a:rPr>
              <a:t>ROI</a:t>
            </a:r>
            <a:r>
              <a:rPr lang="en" sz="800">
                <a:solidFill>
                  <a:srgbClr val="000000"/>
                </a:solidFill>
              </a:rPr>
              <a:t> &amp; </a:t>
            </a:r>
            <a:r>
              <a:rPr lang="en" sz="800" u="sng">
                <a:solidFill>
                  <a:srgbClr val="1155CC"/>
                </a:solidFill>
                <a:hlinkClick r:id="rId10">
                  <a:extLst>
                    <a:ext uri="{A12FA001-AC4F-418D-AE19-62706E023703}">
                      <ahyp:hlinkClr val="tx"/>
                    </a:ext>
                  </a:extLst>
                </a:hlinkClick>
              </a:rPr>
              <a:t>LTV</a:t>
            </a:r>
            <a:endParaRPr sz="800">
              <a:solidFill>
                <a:srgbClr val="000000"/>
              </a:solidFill>
            </a:endParaRPr>
          </a:p>
          <a:p>
            <a:pPr indent="0" lvl="0" marL="457200" rtl="0" algn="l">
              <a:lnSpc>
                <a:spcPct val="115000"/>
              </a:lnSpc>
              <a:spcBef>
                <a:spcPts val="0"/>
              </a:spcBef>
              <a:spcAft>
                <a:spcPts val="0"/>
              </a:spcAft>
              <a:buSzPts val="1800"/>
              <a:buNone/>
            </a:pPr>
            <a:r>
              <a:rPr b="1" lang="en" sz="800">
                <a:solidFill>
                  <a:srgbClr val="000000"/>
                </a:solidFill>
              </a:rPr>
              <a:t>Development &amp; Feature impact analysis: </a:t>
            </a:r>
            <a:endParaRPr b="1"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a:solidFill>
                  <a:srgbClr val="000000"/>
                </a:solidFill>
              </a:rPr>
              <a:t>Data Coverage</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24 hr lead delivery impact on efficiency rate - assess difficulty and accuracy of methodology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Time and cost savings analysis </a:t>
            </a:r>
            <a:endParaRPr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a:solidFill>
                  <a:srgbClr val="000000"/>
                </a:solidFill>
              </a:rPr>
              <a:t>Deep Thought</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Time and cost savings of decreased disqual rates? </a:t>
            </a:r>
            <a:endParaRPr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a:solidFill>
                  <a:srgbClr val="000000"/>
                </a:solidFill>
              </a:rPr>
              <a:t>TTurkey enrichment </a:t>
            </a:r>
            <a:endParaRPr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a:solidFill>
                  <a:srgbClr val="000000"/>
                </a:solidFill>
              </a:rPr>
              <a:t>Salesforce / Shuri </a:t>
            </a:r>
            <a:endParaRPr sz="800">
              <a:solidFill>
                <a:srgbClr val="000000"/>
              </a:solidFill>
            </a:endParaRPr>
          </a:p>
          <a:p>
            <a:pPr indent="-279400" lvl="0" marL="914400" rtl="0" algn="l">
              <a:lnSpc>
                <a:spcPct val="115000"/>
              </a:lnSpc>
              <a:spcBef>
                <a:spcPts val="0"/>
              </a:spcBef>
              <a:spcAft>
                <a:spcPts val="0"/>
              </a:spcAft>
              <a:buClr>
                <a:srgbClr val="000000"/>
              </a:buClr>
              <a:buSzPts val="800"/>
              <a:buChar char="●"/>
            </a:pPr>
            <a:r>
              <a:rPr lang="en" sz="800">
                <a:solidFill>
                  <a:srgbClr val="000000"/>
                </a:solidFill>
              </a:rPr>
              <a:t>TTurkey for job posting </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Time and cost savings</a:t>
            </a:r>
            <a:endParaRPr sz="800">
              <a:solidFill>
                <a:srgbClr val="000000"/>
              </a:solidFill>
            </a:endParaRPr>
          </a:p>
          <a:p>
            <a:pPr indent="-279400" lvl="1" marL="1371600" rtl="0" algn="l">
              <a:lnSpc>
                <a:spcPct val="115000"/>
              </a:lnSpc>
              <a:spcBef>
                <a:spcPts val="0"/>
              </a:spcBef>
              <a:spcAft>
                <a:spcPts val="0"/>
              </a:spcAft>
              <a:buClr>
                <a:srgbClr val="000000"/>
              </a:buClr>
              <a:buSzPts val="800"/>
              <a:buChar char="○"/>
            </a:pPr>
            <a:r>
              <a:rPr lang="en" sz="800">
                <a:solidFill>
                  <a:srgbClr val="000000"/>
                </a:solidFill>
              </a:rPr>
              <a:t>Product &amp; Finance interference </a:t>
            </a:r>
            <a:endParaRPr sz="800">
              <a:solidFill>
                <a:srgbClr val="000000"/>
              </a:solidFill>
            </a:endParaRPr>
          </a:p>
          <a:p>
            <a:pPr indent="0" lvl="0" marL="457200" rtl="0" algn="l">
              <a:lnSpc>
                <a:spcPct val="100000"/>
              </a:lnSpc>
              <a:spcBef>
                <a:spcPts val="0"/>
              </a:spcBef>
              <a:spcAft>
                <a:spcPts val="1600"/>
              </a:spcAft>
              <a:buSzPts val="1800"/>
              <a:buNone/>
            </a:pPr>
            <a:r>
              <a:t/>
            </a:r>
            <a:endParaRPr b="1" sz="900">
              <a:solidFill>
                <a:srgbClr val="000000"/>
              </a:solidFill>
            </a:endParaRPr>
          </a:p>
        </p:txBody>
      </p:sp>
      <p:graphicFrame>
        <p:nvGraphicFramePr>
          <p:cNvPr id="188" name="Google Shape;188;p29"/>
          <p:cNvGraphicFramePr/>
          <p:nvPr/>
        </p:nvGraphicFramePr>
        <p:xfrm>
          <a:off x="5092400" y="931140"/>
          <a:ext cx="3000000" cy="3000000"/>
        </p:xfrm>
        <a:graphic>
          <a:graphicData uri="http://schemas.openxmlformats.org/drawingml/2006/table">
            <a:tbl>
              <a:tblPr>
                <a:noFill/>
                <a:tableStyleId>{C97CC610-9E23-4F82-AFC9-7B534D39D9D1}</a:tableStyleId>
              </a:tblPr>
              <a:tblGrid>
                <a:gridCol w="1145525"/>
                <a:gridCol w="2872225"/>
              </a:tblGrid>
              <a:tr h="203950">
                <a:tc>
                  <a:txBody>
                    <a:bodyPr/>
                    <a:lstStyle/>
                    <a:p>
                      <a:pPr indent="0" lvl="0" marL="0" marR="0" rtl="0" algn="ctr">
                        <a:lnSpc>
                          <a:spcPct val="115000"/>
                        </a:lnSpc>
                        <a:spcBef>
                          <a:spcPts val="0"/>
                        </a:spcBef>
                        <a:spcAft>
                          <a:spcPts val="0"/>
                        </a:spcAft>
                        <a:buClr>
                          <a:srgbClr val="000000"/>
                        </a:buClr>
                        <a:buSzPts val="900"/>
                        <a:buFont typeface="Arial"/>
                        <a:buNone/>
                      </a:pPr>
                      <a:r>
                        <a:rPr b="1" lang="en" sz="900" u="sng" cap="none" strike="noStrike">
                          <a:latin typeface="Roboto"/>
                          <a:ea typeface="Roboto"/>
                          <a:cs typeface="Roboto"/>
                          <a:sym typeface="Roboto"/>
                        </a:rPr>
                        <a:t>KPI</a:t>
                      </a:r>
                      <a:endParaRPr b="1" sz="900" u="sng"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900"/>
                        <a:buFont typeface="Arial"/>
                        <a:buNone/>
                      </a:pPr>
                      <a:r>
                        <a:rPr b="1" lang="en" sz="900" u="sng" cap="none" strike="noStrike">
                          <a:latin typeface="Roboto"/>
                          <a:ea typeface="Roboto"/>
                          <a:cs typeface="Roboto"/>
                          <a:sym typeface="Roboto"/>
                        </a:rPr>
                        <a:t>(BEFORE) Manual processing →  (AFTER) Automation</a:t>
                      </a:r>
                      <a:endParaRPr b="1" sz="900" u="sng"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latin typeface="Roboto"/>
                          <a:ea typeface="Roboto"/>
                          <a:cs typeface="Roboto"/>
                          <a:sym typeface="Roboto"/>
                        </a:rPr>
                        <a:t>SIZING:</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b="1" lang="en" sz="700" u="none" cap="none" strike="noStrike">
                          <a:solidFill>
                            <a:srgbClr val="FF9900"/>
                          </a:solidFill>
                          <a:latin typeface="Roboto"/>
                          <a:ea typeface="Roboto"/>
                          <a:cs typeface="Roboto"/>
                          <a:sym typeface="Roboto"/>
                        </a:rPr>
                        <a:t>TIME SAVED</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b="1" lang="en" sz="700" u="none" cap="none" strike="noStrike">
                          <a:solidFill>
                            <a:srgbClr val="FF9900"/>
                          </a:solidFill>
                          <a:latin typeface="Roboto"/>
                          <a:ea typeface="Roboto"/>
                          <a:cs typeface="Roboto"/>
                          <a:sym typeface="Roboto"/>
                        </a:rPr>
                        <a:t>COST BENEFIT - $$ SAVED</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latin typeface="Roboto"/>
                          <a:ea typeface="Roboto"/>
                          <a:cs typeface="Roboto"/>
                          <a:sym typeface="Roboto"/>
                        </a:rPr>
                        <a:t>CONTRIBUTION:</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b="1" lang="en" sz="700" u="none" cap="none" strike="noStrike">
                          <a:solidFill>
                            <a:srgbClr val="FF9900"/>
                          </a:solidFill>
                          <a:latin typeface="Roboto"/>
                          <a:ea typeface="Roboto"/>
                          <a:cs typeface="Roboto"/>
                          <a:sym typeface="Roboto"/>
                        </a:rPr>
                        <a:t>% AND COUNT OF TOTAL JOBS</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b="1" lang="en" sz="700" u="none" cap="none" strike="noStrike">
                          <a:solidFill>
                            <a:srgbClr val="FF9900"/>
                          </a:solidFill>
                          <a:latin typeface="Roboto"/>
                          <a:ea typeface="Roboto"/>
                          <a:cs typeface="Roboto"/>
                          <a:sym typeface="Roboto"/>
                        </a:rPr>
                        <a:t>% AND COUNT OF TOTAL AGG</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44775">
                <a:tc>
                  <a:txBody>
                    <a:bodyPr/>
                    <a:lstStyle/>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latin typeface="Roboto"/>
                          <a:ea typeface="Roboto"/>
                          <a:cs typeface="Roboto"/>
                          <a:sym typeface="Roboto"/>
                        </a:rPr>
                        <a:t>VELOCITY:</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15575">
                <a:tc>
                  <a:txBody>
                    <a:bodyPr/>
                    <a:lstStyle/>
                    <a:p>
                      <a:pPr indent="0" lvl="0" marL="0" marR="0" rtl="0" algn="l">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b="1" lang="en" sz="700" u="none" cap="none" strike="noStrike">
                          <a:solidFill>
                            <a:srgbClr val="FF9900"/>
                          </a:solidFill>
                          <a:latin typeface="Roboto"/>
                          <a:ea typeface="Roboto"/>
                          <a:cs typeface="Roboto"/>
                          <a:sym typeface="Roboto"/>
                        </a:rPr>
                        <a:t>COMPANY/JOB ACQUISITION SPEED BY MARKET</a:t>
                      </a:r>
                      <a:endParaRPr b="1" sz="700" u="none" cap="none" strike="noStrike">
                        <a:solidFill>
                          <a:srgbClr val="FF9900"/>
                        </a:solidFill>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03950">
                <a:tc>
                  <a:txBody>
                    <a:bodyPr/>
                    <a:lstStyle/>
                    <a:p>
                      <a:pPr indent="0" lvl="0" marL="0" marR="0" rtl="0" algn="l">
                        <a:lnSpc>
                          <a:spcPct val="100000"/>
                        </a:lnSpc>
                        <a:spcBef>
                          <a:spcPts val="0"/>
                        </a:spcBef>
                        <a:spcAft>
                          <a:spcPts val="0"/>
                        </a:spcAft>
                        <a:buClr>
                          <a:srgbClr val="000000"/>
                        </a:buClr>
                        <a:buSzPts val="700"/>
                        <a:buFont typeface="Arial"/>
                        <a:buNone/>
                      </a:pPr>
                      <a:r>
                        <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00"/>
                        <a:buFont typeface="Arial"/>
                        <a:buNone/>
                      </a:pPr>
                      <a:r>
                        <a:rPr b="1" lang="en" sz="700" u="none" cap="none" strike="noStrike">
                          <a:latin typeface="Roboto"/>
                          <a:ea typeface="Roboto"/>
                          <a:cs typeface="Roboto"/>
                          <a:sym typeface="Roboto"/>
                        </a:rPr>
                        <a:t>TBD - Time Repurposed - (e.g. New Market Exploration)</a:t>
                      </a:r>
                      <a:endParaRPr b="1" sz="700" u="none" cap="none" strike="noStrike">
                        <a:latin typeface="Roboto"/>
                        <a:ea typeface="Roboto"/>
                        <a:cs typeface="Roboto"/>
                        <a:sym typeface="Roboto"/>
                      </a:endParaRPr>
                    </a:p>
                  </a:txBody>
                  <a:tcPr marT="19050" marB="19050" marR="28575" marL="28575" anchor="b">
                    <a:lnL cap="flat" cmpd="sng" w="9525">
                      <a:solidFill>
                        <a:srgbClr val="CCCCCC">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189" name="Google Shape;189;p29"/>
          <p:cNvSpPr txBox="1"/>
          <p:nvPr/>
        </p:nvSpPr>
        <p:spPr>
          <a:xfrm>
            <a:off x="4399150" y="600575"/>
            <a:ext cx="1421100" cy="41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50"/>
              <a:buFont typeface="Arial"/>
              <a:buNone/>
            </a:pPr>
            <a:r>
              <a:rPr b="1" i="0" lang="en" sz="1050" u="sng" cap="none" strike="noStrike">
                <a:solidFill>
                  <a:schemeClr val="accent5"/>
                </a:solidFill>
                <a:highlight>
                  <a:schemeClr val="lt1"/>
                </a:highlight>
                <a:latin typeface="Roboto"/>
                <a:ea typeface="Roboto"/>
                <a:cs typeface="Roboto"/>
                <a:sym typeface="Roboto"/>
                <a:hlinkClick r:id="rId11">
                  <a:extLst>
                    <a:ext uri="{A12FA001-AC4F-418D-AE19-62706E023703}">
                      <ahyp:hlinkClr val="tx"/>
                    </a:ext>
                  </a:extLst>
                </a:hlinkClick>
              </a:rPr>
              <a:t>Graham’s KPI’s</a:t>
            </a:r>
            <a:endParaRPr b="1" i="0" sz="1050" u="none" cap="none" strike="noStrike">
              <a:solidFill>
                <a:srgbClr val="172B4D"/>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99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484650" y="39837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How much longer?</a:t>
            </a:r>
            <a:endParaRPr/>
          </a:p>
        </p:txBody>
      </p:sp>
      <p:sp>
        <p:nvSpPr>
          <p:cNvPr id="195" name="Google Shape;195;p30"/>
          <p:cNvSpPr txBox="1"/>
          <p:nvPr/>
        </p:nvSpPr>
        <p:spPr>
          <a:xfrm>
            <a:off x="561675" y="1966025"/>
            <a:ext cx="6819600" cy="2595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rgbClr val="000000"/>
              </a:buClr>
              <a:buSzPts val="1400"/>
              <a:buFont typeface="Roboto"/>
              <a:buAutoNum type="arabicPeriod"/>
            </a:pPr>
            <a:r>
              <a:rPr b="0" i="0" lang="en" sz="1400" u="none" cap="none" strike="noStrike">
                <a:solidFill>
                  <a:srgbClr val="000000"/>
                </a:solidFill>
                <a:latin typeface="Roboto"/>
                <a:ea typeface="Roboto"/>
                <a:cs typeface="Roboto"/>
                <a:sym typeface="Roboto"/>
              </a:rPr>
              <a:t>Data Collection &amp; Sources (US, AU, IN &amp; DE) - </a:t>
            </a:r>
            <a:r>
              <a:rPr b="0" i="0" lang="en" sz="1400" u="none" cap="none" strike="noStrike">
                <a:solidFill>
                  <a:srgbClr val="000000"/>
                </a:solidFill>
                <a:highlight>
                  <a:srgbClr val="6AA84F"/>
                </a:highlight>
                <a:latin typeface="Roboto"/>
                <a:ea typeface="Roboto"/>
                <a:cs typeface="Roboto"/>
                <a:sym typeface="Roboto"/>
              </a:rPr>
              <a:t>Complete</a:t>
            </a:r>
            <a:endParaRPr b="0" i="0" sz="1400" u="none" cap="none" strike="noStrike">
              <a:solidFill>
                <a:srgbClr val="000000"/>
              </a:solidFill>
              <a:highlight>
                <a:srgbClr val="6AA84F"/>
              </a:highlight>
              <a:latin typeface="Roboto"/>
              <a:ea typeface="Roboto"/>
              <a:cs typeface="Roboto"/>
              <a:sym typeface="Roboto"/>
            </a:endParaRPr>
          </a:p>
          <a:p>
            <a:pPr indent="-317500" lvl="0" marL="457200" marR="0" rtl="0" algn="l">
              <a:lnSpc>
                <a:spcPct val="150000"/>
              </a:lnSpc>
              <a:spcBef>
                <a:spcPts val="0"/>
              </a:spcBef>
              <a:spcAft>
                <a:spcPts val="0"/>
              </a:spcAft>
              <a:buClr>
                <a:srgbClr val="000000"/>
              </a:buClr>
              <a:buSzPts val="1400"/>
              <a:buFont typeface="Roboto"/>
              <a:buAutoNum type="arabicPeriod"/>
            </a:pPr>
            <a:r>
              <a:rPr b="0" i="0" lang="en" sz="1400" u="none" cap="none" strike="noStrike">
                <a:solidFill>
                  <a:srgbClr val="000000"/>
                </a:solidFill>
                <a:latin typeface="Roboto"/>
                <a:ea typeface="Roboto"/>
                <a:cs typeface="Roboto"/>
                <a:sym typeface="Roboto"/>
              </a:rPr>
              <a:t>Deep Thought Pipeline Automation -  </a:t>
            </a:r>
            <a:r>
              <a:rPr b="0" i="0" lang="en" sz="1400" u="none" cap="none" strike="noStrike">
                <a:solidFill>
                  <a:srgbClr val="000000"/>
                </a:solidFill>
                <a:highlight>
                  <a:srgbClr val="6AA84F"/>
                </a:highlight>
                <a:latin typeface="Roboto"/>
                <a:ea typeface="Roboto"/>
                <a:cs typeface="Roboto"/>
                <a:sym typeface="Roboto"/>
              </a:rPr>
              <a:t>Complete</a:t>
            </a:r>
            <a:endParaRPr b="0" i="0" sz="1400" u="none" cap="none" strike="noStrike">
              <a:solidFill>
                <a:srgbClr val="000000"/>
              </a:solidFill>
              <a:latin typeface="Roboto"/>
              <a:ea typeface="Roboto"/>
              <a:cs typeface="Roboto"/>
              <a:sym typeface="Roboto"/>
            </a:endParaRPr>
          </a:p>
          <a:p>
            <a:pPr indent="-317500" lvl="0" marL="457200" marR="0" rtl="0" algn="l">
              <a:lnSpc>
                <a:spcPct val="150000"/>
              </a:lnSpc>
              <a:spcBef>
                <a:spcPts val="0"/>
              </a:spcBef>
              <a:spcAft>
                <a:spcPts val="0"/>
              </a:spcAft>
              <a:buClr>
                <a:srgbClr val="000000"/>
              </a:buClr>
              <a:buSzPts val="1400"/>
              <a:buFont typeface="Roboto"/>
              <a:buAutoNum type="arabicPeriod"/>
            </a:pPr>
            <a:r>
              <a:rPr b="0" i="0" lang="en" sz="1400" u="none" cap="none" strike="noStrike">
                <a:solidFill>
                  <a:srgbClr val="000000"/>
                </a:solidFill>
                <a:latin typeface="Roboto"/>
                <a:ea typeface="Roboto"/>
                <a:cs typeface="Roboto"/>
                <a:sym typeface="Roboto"/>
              </a:rPr>
              <a:t>Labeler (TTurkey Migration - SCOUT) - </a:t>
            </a:r>
            <a:r>
              <a:rPr b="0" i="0" lang="en" sz="1400" u="none" cap="none" strike="noStrike">
                <a:solidFill>
                  <a:srgbClr val="000000"/>
                </a:solidFill>
                <a:highlight>
                  <a:schemeClr val="accent6"/>
                </a:highlight>
                <a:latin typeface="Roboto"/>
                <a:ea typeface="Roboto"/>
                <a:cs typeface="Roboto"/>
                <a:sym typeface="Roboto"/>
              </a:rPr>
              <a:t>Planning - Keep Watch</a:t>
            </a:r>
            <a:endParaRPr b="0" i="0" sz="1400" u="none" cap="none" strike="noStrike">
              <a:solidFill>
                <a:srgbClr val="000000"/>
              </a:solidFill>
              <a:highlight>
                <a:schemeClr val="accent6"/>
              </a:highlight>
              <a:latin typeface="Roboto"/>
              <a:ea typeface="Roboto"/>
              <a:cs typeface="Roboto"/>
              <a:sym typeface="Roboto"/>
            </a:endParaRPr>
          </a:p>
          <a:p>
            <a:pPr indent="-317500" lvl="0" marL="457200" marR="0" rtl="0" algn="l">
              <a:lnSpc>
                <a:spcPct val="150000"/>
              </a:lnSpc>
              <a:spcBef>
                <a:spcPts val="0"/>
              </a:spcBef>
              <a:spcAft>
                <a:spcPts val="0"/>
              </a:spcAft>
              <a:buClr>
                <a:srgbClr val="000000"/>
              </a:buClr>
              <a:buSzPts val="1400"/>
              <a:buFont typeface="Roboto"/>
              <a:buAutoNum type="arabicPeriod"/>
            </a:pPr>
            <a:r>
              <a:rPr b="0" i="0" lang="en" sz="1400" u="none" cap="none" strike="noStrike">
                <a:solidFill>
                  <a:srgbClr val="000000"/>
                </a:solidFill>
                <a:latin typeface="Roboto"/>
                <a:ea typeface="Roboto"/>
                <a:cs typeface="Roboto"/>
                <a:sym typeface="Roboto"/>
              </a:rPr>
              <a:t>Lead Routing &amp; Prioritization - </a:t>
            </a:r>
            <a:r>
              <a:rPr b="0" i="0" lang="en" sz="1400" u="none" cap="none" strike="noStrike">
                <a:solidFill>
                  <a:srgbClr val="000000"/>
                </a:solidFill>
                <a:highlight>
                  <a:schemeClr val="accent6"/>
                </a:highlight>
                <a:latin typeface="Roboto"/>
                <a:ea typeface="Roboto"/>
                <a:cs typeface="Roboto"/>
                <a:sym typeface="Roboto"/>
              </a:rPr>
              <a:t>On Hold</a:t>
            </a:r>
            <a:endParaRPr b="0" i="0" sz="1400" u="none" cap="none" strike="noStrike">
              <a:solidFill>
                <a:srgbClr val="000000"/>
              </a:solidFill>
              <a:highlight>
                <a:schemeClr val="accent6"/>
              </a:highlight>
              <a:latin typeface="Roboto"/>
              <a:ea typeface="Roboto"/>
              <a:cs typeface="Roboto"/>
              <a:sym typeface="Roboto"/>
            </a:endParaRPr>
          </a:p>
          <a:p>
            <a:pPr indent="-317500" lvl="0" marL="457200" marR="0" rtl="0" algn="l">
              <a:lnSpc>
                <a:spcPct val="150000"/>
              </a:lnSpc>
              <a:spcBef>
                <a:spcPts val="0"/>
              </a:spcBef>
              <a:spcAft>
                <a:spcPts val="0"/>
              </a:spcAft>
              <a:buClr>
                <a:srgbClr val="000000"/>
              </a:buClr>
              <a:buSzPts val="1400"/>
              <a:buFont typeface="Roboto"/>
              <a:buAutoNum type="arabicPeriod"/>
            </a:pPr>
            <a:r>
              <a:rPr b="0" i="0" lang="en" sz="1400" u="none" cap="none" strike="noStrike">
                <a:solidFill>
                  <a:srgbClr val="000000"/>
                </a:solidFill>
                <a:latin typeface="Roboto"/>
                <a:ea typeface="Roboto"/>
                <a:cs typeface="Roboto"/>
                <a:sym typeface="Roboto"/>
              </a:rPr>
              <a:t>Lead Management (Salesforce) - </a:t>
            </a:r>
            <a:r>
              <a:rPr b="0" i="0" lang="en" sz="1400" u="none" cap="none" strike="noStrike">
                <a:solidFill>
                  <a:srgbClr val="000000"/>
                </a:solidFill>
                <a:highlight>
                  <a:schemeClr val="accent6"/>
                </a:highlight>
                <a:latin typeface="Roboto"/>
                <a:ea typeface="Roboto"/>
                <a:cs typeface="Roboto"/>
                <a:sym typeface="Roboto"/>
              </a:rPr>
              <a:t>Planning - Keep Watch</a:t>
            </a:r>
            <a:endParaRPr b="0" i="0" sz="1400" u="none" cap="none" strike="noStrike">
              <a:solidFill>
                <a:srgbClr val="000000"/>
              </a:solidFill>
              <a:highlight>
                <a:schemeClr val="accent6"/>
              </a:highlight>
              <a:latin typeface="Roboto"/>
              <a:ea typeface="Roboto"/>
              <a:cs typeface="Roboto"/>
              <a:sym typeface="Roboto"/>
            </a:endParaRPr>
          </a:p>
          <a:p>
            <a:pPr indent="-317500" lvl="0" marL="457200" marR="0" rtl="0" algn="l">
              <a:lnSpc>
                <a:spcPct val="150000"/>
              </a:lnSpc>
              <a:spcBef>
                <a:spcPts val="0"/>
              </a:spcBef>
              <a:spcAft>
                <a:spcPts val="0"/>
              </a:spcAft>
              <a:buClr>
                <a:srgbClr val="000000"/>
              </a:buClr>
              <a:buSzPts val="1400"/>
              <a:buFont typeface="Roboto"/>
              <a:buAutoNum type="arabicPeriod"/>
            </a:pPr>
            <a:r>
              <a:rPr b="0" i="0" lang="en" sz="1400" u="none" cap="none" strike="noStrike">
                <a:solidFill>
                  <a:srgbClr val="000000"/>
                </a:solidFill>
                <a:latin typeface="Roboto"/>
                <a:ea typeface="Roboto"/>
                <a:cs typeface="Roboto"/>
                <a:sym typeface="Roboto"/>
              </a:rPr>
              <a:t>Labeler (TTurkey Migration - SCOUT) - </a:t>
            </a:r>
            <a:r>
              <a:rPr b="0" i="0" lang="en" sz="1400" u="none" cap="none" strike="noStrike">
                <a:solidFill>
                  <a:srgbClr val="000000"/>
                </a:solidFill>
                <a:highlight>
                  <a:schemeClr val="accent6"/>
                </a:highlight>
                <a:latin typeface="Roboto"/>
                <a:ea typeface="Roboto"/>
                <a:cs typeface="Roboto"/>
                <a:sym typeface="Roboto"/>
              </a:rPr>
              <a:t>On Hold</a:t>
            </a:r>
            <a:endParaRPr b="0" i="0" sz="1400" u="none" cap="none" strike="noStrike">
              <a:solidFill>
                <a:srgbClr val="000000"/>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480400" y="3303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Who we are.</a:t>
            </a:r>
            <a:endParaRPr/>
          </a:p>
          <a:p>
            <a:pPr indent="0" lvl="0" marL="0" rtl="0" algn="l">
              <a:lnSpc>
                <a:spcPct val="100000"/>
              </a:lnSpc>
              <a:spcBef>
                <a:spcPts val="0"/>
              </a:spcBef>
              <a:spcAft>
                <a:spcPts val="0"/>
              </a:spcAft>
              <a:buSzPts val="3200"/>
              <a:buNone/>
            </a:pPr>
            <a:r>
              <a:rPr lang="en"/>
              <a:t>Content Operations:  </a:t>
            </a:r>
            <a:endParaRPr/>
          </a:p>
        </p:txBody>
      </p:sp>
      <p:graphicFrame>
        <p:nvGraphicFramePr>
          <p:cNvPr id="74" name="Google Shape;74;p14"/>
          <p:cNvGraphicFramePr/>
          <p:nvPr/>
        </p:nvGraphicFramePr>
        <p:xfrm>
          <a:off x="161625" y="2274475"/>
          <a:ext cx="3000000" cy="3000000"/>
        </p:xfrm>
        <a:graphic>
          <a:graphicData uri="http://schemas.openxmlformats.org/drawingml/2006/table">
            <a:tbl>
              <a:tblPr>
                <a:noFill/>
                <a:tableStyleId>{C97CC610-9E23-4F82-AFC9-7B534D39D9D1}</a:tableStyleId>
              </a:tblPr>
              <a:tblGrid>
                <a:gridCol w="1161900"/>
                <a:gridCol w="3179275"/>
              </a:tblGrid>
              <a:tr h="230475">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Natalie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Director</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711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Patric</a:t>
                      </a:r>
                      <a:r>
                        <a:rPr b="1" lang="en" sz="1000">
                          <a:latin typeface="Roboto"/>
                          <a:ea typeface="Roboto"/>
                          <a:cs typeface="Roboto"/>
                          <a:sym typeface="Roboto"/>
                        </a:rPr>
                        <a:t> **</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International Content Operations Senior Manager</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711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Eva</a:t>
                      </a:r>
                      <a:r>
                        <a:rPr b="1" lang="en" sz="1000">
                          <a:latin typeface="Roboto"/>
                          <a:ea typeface="Roboto"/>
                          <a:cs typeface="Roboto"/>
                          <a:sym typeface="Roboto"/>
                        </a:rPr>
                        <a:t> **</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International Content Operations Manager</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30475">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Flavia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International Content Operations Manager</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49125">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Linda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Content Operations Functional Lead</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49125">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Aino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Content Operations Functional Lead</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149125">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Shelly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Content Operations Training Manager</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711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Matheus</a:t>
                      </a:r>
                      <a:r>
                        <a:rPr b="1" lang="en" sz="1000">
                          <a:latin typeface="Roboto"/>
                          <a:ea typeface="Roboto"/>
                          <a:cs typeface="Roboto"/>
                          <a:sym typeface="Roboto"/>
                        </a:rPr>
                        <a:t> **</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International Content Operations Manager</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711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COPS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3"/>
                        </a:rPr>
                        <a:t>(12) - by Market</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711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COPS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4"/>
                        </a:rPr>
                        <a:t>(3)</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r h="2711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Vendors</a:t>
                      </a:r>
                      <a:endParaRPr b="1"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sng" cap="none" strike="noStrike">
                          <a:solidFill>
                            <a:schemeClr val="hlink"/>
                          </a:solidFill>
                          <a:latin typeface="Roboto"/>
                          <a:ea typeface="Roboto"/>
                          <a:cs typeface="Roboto"/>
                          <a:sym typeface="Roboto"/>
                          <a:hlinkClick r:id="rId5"/>
                        </a:rPr>
                        <a:t>(210) - by Market</a:t>
                      </a:r>
                      <a:endParaRPr sz="1000" u="none" cap="none" strike="noStrike">
                        <a:latin typeface="Roboto"/>
                        <a:ea typeface="Roboto"/>
                        <a:cs typeface="Roboto"/>
                        <a:sym typeface="Roboto"/>
                      </a:endParaRPr>
                    </a:p>
                  </a:txBody>
                  <a:tcPr marT="19050" marB="19050" marR="28575" marL="28575" anchor="ctr">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alpha val="0"/>
                        </a:srgbClr>
                      </a:solidFill>
                      <a:prstDash val="solid"/>
                      <a:round/>
                      <a:headEnd len="sm" w="sm" type="none"/>
                      <a:tailEnd len="sm" w="sm" type="none"/>
                    </a:lnB>
                  </a:tcPr>
                </a:tc>
              </a:tr>
            </a:tbl>
          </a:graphicData>
        </a:graphic>
      </p:graphicFrame>
      <p:sp>
        <p:nvSpPr>
          <p:cNvPr id="75" name="Google Shape;75;p14"/>
          <p:cNvSpPr txBox="1"/>
          <p:nvPr>
            <p:ph idx="1" type="body"/>
          </p:nvPr>
        </p:nvSpPr>
        <p:spPr>
          <a:xfrm>
            <a:off x="3744950" y="1870900"/>
            <a:ext cx="5493300" cy="3058800"/>
          </a:xfrm>
          <a:prstGeom prst="rect">
            <a:avLst/>
          </a:prstGeom>
          <a:noFill/>
          <a:ln>
            <a:noFill/>
          </a:ln>
        </p:spPr>
        <p:txBody>
          <a:bodyPr anchorCtr="0" anchor="t" bIns="457200"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Font typeface="Arial"/>
              <a:buChar char="●"/>
            </a:pPr>
            <a:r>
              <a:rPr b="1" lang="en" sz="1000">
                <a:solidFill>
                  <a:srgbClr val="222222"/>
                </a:solidFill>
              </a:rPr>
              <a:t>24 hour lead delivery in 21 markets:</a:t>
            </a:r>
            <a:r>
              <a:rPr lang="en" sz="1000">
                <a:solidFill>
                  <a:srgbClr val="222222"/>
                </a:solidFill>
              </a:rPr>
              <a:t> AU, IN, JP, DE, GB, BR, CA, IT, ES, NZ, PH, HK, SG, SE, PL, </a:t>
            </a:r>
            <a:r>
              <a:rPr lang="en" sz="1000">
                <a:solidFill>
                  <a:srgbClr val="000000"/>
                </a:solidFill>
              </a:rPr>
              <a:t>FR, NL &amp; US  - </a:t>
            </a:r>
            <a:r>
              <a:rPr b="1" lang="en" sz="1000">
                <a:solidFill>
                  <a:srgbClr val="000000"/>
                </a:solidFill>
              </a:rPr>
              <a:t>from 58 Sources</a:t>
            </a:r>
            <a:endParaRPr b="1" sz="1000">
              <a:solidFill>
                <a:srgbClr val="000000"/>
              </a:solidFill>
            </a:endParaRPr>
          </a:p>
          <a:p>
            <a:pPr indent="-292100" lvl="0" marL="457200" rtl="0" algn="l">
              <a:lnSpc>
                <a:spcPct val="115000"/>
              </a:lnSpc>
              <a:spcBef>
                <a:spcPts val="0"/>
              </a:spcBef>
              <a:spcAft>
                <a:spcPts val="0"/>
              </a:spcAft>
              <a:buClr>
                <a:srgbClr val="000000"/>
              </a:buClr>
              <a:buSzPts val="1000"/>
              <a:buChar char="●"/>
            </a:pPr>
            <a:r>
              <a:rPr b="1" lang="en" sz="1000">
                <a:solidFill>
                  <a:srgbClr val="000000"/>
                </a:solidFill>
              </a:rPr>
              <a:t>AGG delivery for (63) markets </a:t>
            </a:r>
            <a:r>
              <a:rPr i="1" lang="en" sz="1000">
                <a:solidFill>
                  <a:srgbClr val="000000"/>
                </a:solidFill>
              </a:rPr>
              <a:t>(Manual AGG for (9) initiatives and (7) markets - </a:t>
            </a:r>
            <a:r>
              <a:rPr i="1" lang="en" sz="800">
                <a:solidFill>
                  <a:srgbClr val="000000"/>
                </a:solidFill>
              </a:rPr>
              <a:t>of images, flash-based, job fairs, etc)</a:t>
            </a:r>
            <a:endParaRPr i="1" sz="800">
              <a:solidFill>
                <a:srgbClr val="000000"/>
              </a:solidFill>
            </a:endParaRPr>
          </a:p>
          <a:p>
            <a:pPr indent="-292100" lvl="0" marL="457200" rtl="0" algn="l">
              <a:lnSpc>
                <a:spcPct val="115000"/>
              </a:lnSpc>
              <a:spcBef>
                <a:spcPts val="0"/>
              </a:spcBef>
              <a:spcAft>
                <a:spcPts val="0"/>
              </a:spcAft>
              <a:buClr>
                <a:srgbClr val="000000"/>
              </a:buClr>
              <a:buSzPts val="1000"/>
              <a:buChar char="●"/>
            </a:pPr>
            <a:r>
              <a:rPr b="1" lang="en" sz="1000">
                <a:solidFill>
                  <a:srgbClr val="000000"/>
                </a:solidFill>
              </a:rPr>
              <a:t>Partnership with AGGOps </a:t>
            </a:r>
            <a:r>
              <a:rPr lang="en" sz="1000">
                <a:solidFill>
                  <a:srgbClr val="000000"/>
                </a:solidFill>
              </a:rPr>
              <a:t>(2017)- helped to build workflow management TTurkey </a:t>
            </a:r>
            <a:r>
              <a:rPr i="1" lang="en" sz="1000">
                <a:solidFill>
                  <a:srgbClr val="000000"/>
                </a:solidFill>
              </a:rPr>
              <a:t>(SCOUT, SPROUT &amp; Job Post)</a:t>
            </a:r>
            <a:endParaRPr i="1" sz="1000">
              <a:solidFill>
                <a:srgbClr val="FF0000"/>
              </a:solidFill>
            </a:endParaRPr>
          </a:p>
          <a:p>
            <a:pPr indent="-292100" lvl="0" marL="457200" rtl="0" algn="l">
              <a:lnSpc>
                <a:spcPct val="115000"/>
              </a:lnSpc>
              <a:spcBef>
                <a:spcPts val="0"/>
              </a:spcBef>
              <a:spcAft>
                <a:spcPts val="0"/>
              </a:spcAft>
              <a:buClr>
                <a:srgbClr val="000000"/>
              </a:buClr>
              <a:buSzPts val="1000"/>
              <a:buFont typeface="Arial"/>
              <a:buChar char="●"/>
            </a:pPr>
            <a:r>
              <a:rPr b="1" lang="en" sz="1000">
                <a:solidFill>
                  <a:srgbClr val="000000"/>
                </a:solidFill>
              </a:rPr>
              <a:t>One Content Workflow</a:t>
            </a:r>
            <a:r>
              <a:rPr lang="en" sz="1000">
                <a:solidFill>
                  <a:srgbClr val="000000"/>
                </a:solidFill>
              </a:rPr>
              <a:t> (2018)- defined segmentation &amp; process automation points</a:t>
            </a:r>
            <a:endParaRPr sz="1000">
              <a:solidFill>
                <a:srgbClr val="000000"/>
              </a:solidFill>
            </a:endParaRPr>
          </a:p>
          <a:p>
            <a:pPr indent="-292100" lvl="0" marL="457200" rtl="0" algn="l">
              <a:lnSpc>
                <a:spcPct val="115000"/>
              </a:lnSpc>
              <a:spcBef>
                <a:spcPts val="0"/>
              </a:spcBef>
              <a:spcAft>
                <a:spcPts val="0"/>
              </a:spcAft>
              <a:buClr>
                <a:srgbClr val="000000"/>
              </a:buClr>
              <a:buSzPts val="1000"/>
              <a:buFont typeface="Arial"/>
              <a:buChar char="●"/>
            </a:pPr>
            <a:r>
              <a:rPr b="1" lang="en" sz="1000">
                <a:solidFill>
                  <a:srgbClr val="000000"/>
                </a:solidFill>
              </a:rPr>
              <a:t>Partnership with TBA “Compete” Team </a:t>
            </a:r>
            <a:r>
              <a:rPr lang="en" sz="1000">
                <a:solidFill>
                  <a:srgbClr val="000000"/>
                </a:solidFill>
              </a:rPr>
              <a:t>(2017) for automation development</a:t>
            </a:r>
            <a:endParaRPr sz="1000">
              <a:solidFill>
                <a:srgbClr val="000000"/>
              </a:solidFill>
            </a:endParaRPr>
          </a:p>
          <a:p>
            <a:pPr indent="-292100" lvl="0" marL="457200" rtl="0" algn="l">
              <a:lnSpc>
                <a:spcPct val="115000"/>
              </a:lnSpc>
              <a:spcBef>
                <a:spcPts val="0"/>
              </a:spcBef>
              <a:spcAft>
                <a:spcPts val="0"/>
              </a:spcAft>
              <a:buClr>
                <a:srgbClr val="000000"/>
              </a:buClr>
              <a:buSzPts val="1000"/>
              <a:buChar char="●"/>
            </a:pPr>
            <a:r>
              <a:rPr b="1" lang="en" sz="1000" u="sng">
                <a:solidFill>
                  <a:srgbClr val="1155CC"/>
                </a:solidFill>
                <a:hlinkClick r:id="rId6">
                  <a:extLst>
                    <a:ext uri="{A12FA001-AC4F-418D-AE19-62706E023703}">
                      <ahyp:hlinkClr val="tx"/>
                    </a:ext>
                  </a:extLst>
                </a:hlinkClick>
              </a:rPr>
              <a:t>Performance &amp; Impact</a:t>
            </a:r>
            <a:r>
              <a:rPr b="1" lang="en" sz="1000">
                <a:solidFill>
                  <a:srgbClr val="000000"/>
                </a:solidFill>
              </a:rPr>
              <a:t>:</a:t>
            </a:r>
            <a:endParaRPr b="1" sz="1000">
              <a:solidFill>
                <a:srgbClr val="000000"/>
              </a:solidFill>
            </a:endParaRPr>
          </a:p>
          <a:p>
            <a:pPr indent="457200" lvl="0" marL="457200" rtl="0" algn="l">
              <a:lnSpc>
                <a:spcPct val="115000"/>
              </a:lnSpc>
              <a:spcBef>
                <a:spcPts val="0"/>
              </a:spcBef>
              <a:spcAft>
                <a:spcPts val="0"/>
              </a:spcAft>
              <a:buSzPts val="1800"/>
              <a:buNone/>
            </a:pPr>
            <a:r>
              <a:rPr b="1" lang="en" sz="1000">
                <a:solidFill>
                  <a:srgbClr val="000000"/>
                </a:solidFill>
              </a:rPr>
              <a:t>Year	Company Conversions </a:t>
            </a:r>
            <a:r>
              <a:rPr i="1" lang="en" sz="1000">
                <a:solidFill>
                  <a:srgbClr val="000000"/>
                </a:solidFill>
              </a:rPr>
              <a:t>(coincides with market launches)</a:t>
            </a:r>
            <a:endParaRPr i="1" sz="1000">
              <a:solidFill>
                <a:srgbClr val="000000"/>
              </a:solidFill>
            </a:endParaRPr>
          </a:p>
          <a:p>
            <a:pPr indent="0" lvl="0" marL="457200" rtl="0" algn="l">
              <a:lnSpc>
                <a:spcPct val="115000"/>
              </a:lnSpc>
              <a:spcBef>
                <a:spcPts val="0"/>
              </a:spcBef>
              <a:spcAft>
                <a:spcPts val="0"/>
              </a:spcAft>
              <a:buSzPts val="1800"/>
              <a:buNone/>
            </a:pPr>
            <a:r>
              <a:rPr lang="en" sz="1000">
                <a:solidFill>
                  <a:srgbClr val="000000"/>
                </a:solidFill>
              </a:rPr>
              <a:t>	2015	12,126</a:t>
            </a:r>
            <a:endParaRPr sz="1000">
              <a:solidFill>
                <a:srgbClr val="000000"/>
              </a:solidFill>
            </a:endParaRPr>
          </a:p>
          <a:p>
            <a:pPr indent="0" lvl="0" marL="457200" rtl="0" algn="l">
              <a:lnSpc>
                <a:spcPct val="115000"/>
              </a:lnSpc>
              <a:spcBef>
                <a:spcPts val="0"/>
              </a:spcBef>
              <a:spcAft>
                <a:spcPts val="0"/>
              </a:spcAft>
              <a:buSzPts val="1800"/>
              <a:buNone/>
            </a:pPr>
            <a:r>
              <a:rPr lang="en" sz="1000">
                <a:solidFill>
                  <a:srgbClr val="000000"/>
                </a:solidFill>
              </a:rPr>
              <a:t>	2016	44,206</a:t>
            </a:r>
            <a:endParaRPr sz="1000">
              <a:solidFill>
                <a:srgbClr val="000000"/>
              </a:solidFill>
            </a:endParaRPr>
          </a:p>
          <a:p>
            <a:pPr indent="0" lvl="0" marL="457200" rtl="0" algn="l">
              <a:lnSpc>
                <a:spcPct val="115000"/>
              </a:lnSpc>
              <a:spcBef>
                <a:spcPts val="0"/>
              </a:spcBef>
              <a:spcAft>
                <a:spcPts val="0"/>
              </a:spcAft>
              <a:buSzPts val="1800"/>
              <a:buNone/>
            </a:pPr>
            <a:r>
              <a:rPr lang="en" sz="1000">
                <a:solidFill>
                  <a:srgbClr val="000000"/>
                </a:solidFill>
              </a:rPr>
              <a:t>	2017	127,615</a:t>
            </a:r>
            <a:endParaRPr sz="1000">
              <a:solidFill>
                <a:srgbClr val="000000"/>
              </a:solidFill>
            </a:endParaRPr>
          </a:p>
          <a:p>
            <a:pPr indent="0" lvl="0" marL="457200" rtl="0" algn="l">
              <a:lnSpc>
                <a:spcPct val="115000"/>
              </a:lnSpc>
              <a:spcBef>
                <a:spcPts val="0"/>
              </a:spcBef>
              <a:spcAft>
                <a:spcPts val="0"/>
              </a:spcAft>
              <a:buSzPts val="1800"/>
              <a:buNone/>
            </a:pPr>
            <a:r>
              <a:rPr lang="en" sz="1000">
                <a:solidFill>
                  <a:srgbClr val="000000"/>
                </a:solidFill>
              </a:rPr>
              <a:t>	2018	142,252</a:t>
            </a:r>
            <a:endParaRPr sz="1000">
              <a:solidFill>
                <a:srgbClr val="000000"/>
              </a:solidFill>
            </a:endParaRPr>
          </a:p>
          <a:p>
            <a:pPr indent="0" lvl="0" marL="457200" rtl="0" algn="l">
              <a:lnSpc>
                <a:spcPct val="115000"/>
              </a:lnSpc>
              <a:spcBef>
                <a:spcPts val="0"/>
              </a:spcBef>
              <a:spcAft>
                <a:spcPts val="0"/>
              </a:spcAft>
              <a:buSzPts val="1800"/>
              <a:buNone/>
            </a:pPr>
            <a:r>
              <a:rPr lang="en" sz="1000">
                <a:solidFill>
                  <a:srgbClr val="000000"/>
                </a:solidFill>
              </a:rPr>
              <a:t>	2019	164,076 - </a:t>
            </a:r>
            <a:r>
              <a:rPr i="1" lang="en" sz="1000">
                <a:solidFill>
                  <a:srgbClr val="000000"/>
                </a:solidFill>
              </a:rPr>
              <a:t>projected for current markets</a:t>
            </a:r>
            <a:endParaRPr sz="1000">
              <a:solidFill>
                <a:srgbClr val="000000"/>
              </a:solidFill>
            </a:endParaRPr>
          </a:p>
          <a:p>
            <a:pPr indent="0" lvl="0" marL="914400" rtl="0" algn="l">
              <a:lnSpc>
                <a:spcPct val="115000"/>
              </a:lnSpc>
              <a:spcBef>
                <a:spcPts val="0"/>
              </a:spcBef>
              <a:spcAft>
                <a:spcPts val="0"/>
              </a:spcAft>
              <a:buSzPts val="1800"/>
              <a:buNone/>
            </a:pPr>
            <a:r>
              <a:t/>
            </a:r>
            <a:endParaRPr sz="1000">
              <a:solidFill>
                <a:srgbClr val="FF0000"/>
              </a:solidFill>
            </a:endParaRPr>
          </a:p>
        </p:txBody>
      </p:sp>
      <p:sp>
        <p:nvSpPr>
          <p:cNvPr id="76" name="Google Shape;76;p14"/>
          <p:cNvSpPr txBox="1"/>
          <p:nvPr/>
        </p:nvSpPr>
        <p:spPr>
          <a:xfrm>
            <a:off x="-217650" y="1692850"/>
            <a:ext cx="4207800" cy="8121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1000"/>
              <a:buFont typeface="Arial"/>
              <a:buNone/>
            </a:pPr>
            <a:r>
              <a:rPr b="1" i="1" lang="en" sz="1000" u="none" cap="none" strike="noStrike">
                <a:solidFill>
                  <a:srgbClr val="000000"/>
                </a:solidFill>
                <a:latin typeface="Arial"/>
                <a:ea typeface="Arial"/>
                <a:cs typeface="Arial"/>
                <a:sym typeface="Arial"/>
              </a:rPr>
              <a:t>24hr. delivery of eligible companies for Indeed.com, not yet seen by Content Acquisition</a:t>
            </a:r>
            <a:endParaRPr b="0" i="1" sz="1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Who we are.</a:t>
            </a:r>
            <a:endParaRPr/>
          </a:p>
          <a:p>
            <a:pPr indent="0" lvl="0" marL="0" rtl="0" algn="l">
              <a:lnSpc>
                <a:spcPct val="100000"/>
              </a:lnSpc>
              <a:spcBef>
                <a:spcPts val="0"/>
              </a:spcBef>
              <a:spcAft>
                <a:spcPts val="0"/>
              </a:spcAft>
              <a:buSzPts val="3200"/>
              <a:buNone/>
            </a:pPr>
            <a:r>
              <a:rPr lang="en"/>
              <a:t>Content Acquisition:  </a:t>
            </a:r>
            <a:endParaRPr/>
          </a:p>
        </p:txBody>
      </p:sp>
      <p:sp>
        <p:nvSpPr>
          <p:cNvPr id="82" name="Google Shape;82;p15"/>
          <p:cNvSpPr txBox="1"/>
          <p:nvPr/>
        </p:nvSpPr>
        <p:spPr>
          <a:xfrm>
            <a:off x="4182700" y="1734325"/>
            <a:ext cx="49614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Roboto"/>
              <a:ea typeface="Roboto"/>
              <a:cs typeface="Roboto"/>
              <a:sym typeface="Roboto"/>
            </a:endParaRPr>
          </a:p>
          <a:p>
            <a:pPr indent="-292100" lvl="0" marL="596900" marR="0" rtl="0" algn="l">
              <a:lnSpc>
                <a:spcPct val="115000"/>
              </a:lnSpc>
              <a:spcBef>
                <a:spcPts val="100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2014 - C.A. launched in Oct 2014 in Australia </a:t>
            </a:r>
            <a:endParaRPr b="0" i="0" sz="1000" u="none" cap="none" strike="noStrike">
              <a:solidFill>
                <a:srgbClr val="000000"/>
              </a:solidFill>
              <a:latin typeface="Roboto"/>
              <a:ea typeface="Roboto"/>
              <a:cs typeface="Roboto"/>
              <a:sym typeface="Roboto"/>
            </a:endParaRPr>
          </a:p>
          <a:p>
            <a:pPr indent="-292100" lvl="0" marL="596900" marR="0" rtl="0" algn="l">
              <a:lnSpc>
                <a:spcPct val="115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2017 - tested the use of an offshore BPO vendor to call &amp; convert in PH. </a:t>
            </a:r>
            <a:endParaRPr b="0" i="0" sz="1000" u="none" cap="none" strike="noStrike">
              <a:solidFill>
                <a:srgbClr val="000000"/>
              </a:solidFill>
              <a:latin typeface="Roboto"/>
              <a:ea typeface="Roboto"/>
              <a:cs typeface="Roboto"/>
              <a:sym typeface="Roboto"/>
            </a:endParaRPr>
          </a:p>
          <a:p>
            <a:pPr indent="-292100" lvl="0" marL="596900" marR="0" rtl="0" algn="l">
              <a:lnSpc>
                <a:spcPct val="115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2018:</a:t>
            </a:r>
            <a:endParaRPr b="0" i="0" sz="1000" u="none" cap="none" strike="noStrike">
              <a:solidFill>
                <a:srgbClr val="000000"/>
              </a:solidFill>
              <a:latin typeface="Roboto"/>
              <a:ea typeface="Roboto"/>
              <a:cs typeface="Roboto"/>
              <a:sym typeface="Roboto"/>
            </a:endParaRPr>
          </a:p>
          <a:p>
            <a:pPr indent="-292100" lvl="1" marL="914400" marR="0" rtl="0" algn="l">
              <a:lnSpc>
                <a:spcPct val="115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24 hour lead delivery for 18 markets with COPS</a:t>
            </a:r>
            <a:endParaRPr b="0" i="0" sz="1000" u="none" cap="none" strike="noStrike">
              <a:solidFill>
                <a:srgbClr val="000000"/>
              </a:solidFill>
              <a:latin typeface="Roboto"/>
              <a:ea typeface="Roboto"/>
              <a:cs typeface="Roboto"/>
              <a:sym typeface="Roboto"/>
            </a:endParaRPr>
          </a:p>
          <a:p>
            <a:pPr indent="-292100" lvl="2" marL="1371600" marR="0" rtl="0" algn="l">
              <a:lnSpc>
                <a:spcPct val="115000"/>
              </a:lnSpc>
              <a:spcBef>
                <a:spcPts val="0"/>
              </a:spcBef>
              <a:spcAft>
                <a:spcPts val="0"/>
              </a:spcAft>
              <a:buClr>
                <a:srgbClr val="000000"/>
              </a:buClr>
              <a:buSzPts val="1000"/>
              <a:buFont typeface="Roboto"/>
              <a:buAutoNum type="romanLcPeriod"/>
            </a:pPr>
            <a:r>
              <a:rPr b="0" i="0" lang="en" sz="1000" u="none" cap="none" strike="noStrike">
                <a:solidFill>
                  <a:srgbClr val="000000"/>
                </a:solidFill>
                <a:latin typeface="Roboto"/>
                <a:ea typeface="Roboto"/>
                <a:cs typeface="Roboto"/>
                <a:sym typeface="Roboto"/>
              </a:rPr>
              <a:t>Leads checked &amp; rejected by callers reduced from 22% to 7%</a:t>
            </a:r>
            <a:endParaRPr b="0" i="1" sz="1000" u="none" cap="none" strike="noStrike">
              <a:solidFill>
                <a:srgbClr val="000000"/>
              </a:solidFill>
              <a:latin typeface="Roboto"/>
              <a:ea typeface="Roboto"/>
              <a:cs typeface="Roboto"/>
              <a:sym typeface="Roboto"/>
            </a:endParaRPr>
          </a:p>
          <a:p>
            <a:pPr indent="-292100" lvl="2" marL="1371600" marR="0" rtl="0" algn="l">
              <a:lnSpc>
                <a:spcPct val="115000"/>
              </a:lnSpc>
              <a:spcBef>
                <a:spcPts val="0"/>
              </a:spcBef>
              <a:spcAft>
                <a:spcPts val="0"/>
              </a:spcAft>
              <a:buClr>
                <a:srgbClr val="000000"/>
              </a:buClr>
              <a:buSzPts val="1000"/>
              <a:buFont typeface="Roboto"/>
              <a:buAutoNum type="romanLcPeriod"/>
            </a:pPr>
            <a:r>
              <a:rPr b="0" i="0" lang="en" sz="1000" u="none" cap="none" strike="noStrike">
                <a:solidFill>
                  <a:srgbClr val="000000"/>
                </a:solidFill>
                <a:latin typeface="Roboto"/>
                <a:ea typeface="Roboto"/>
                <a:cs typeface="Roboto"/>
                <a:sym typeface="Roboto"/>
              </a:rPr>
              <a:t>Conversion rate increased from 25% to 46%</a:t>
            </a:r>
            <a:endParaRPr b="0" i="0" sz="1000" u="none" cap="none" strike="noStrike">
              <a:solidFill>
                <a:srgbClr val="000000"/>
              </a:solidFill>
              <a:latin typeface="Roboto"/>
              <a:ea typeface="Roboto"/>
              <a:cs typeface="Roboto"/>
              <a:sym typeface="Roboto"/>
            </a:endParaRPr>
          </a:p>
          <a:p>
            <a:pPr indent="-292100" lvl="1" marL="914400" marR="0" rtl="0" algn="l">
              <a:lnSpc>
                <a:spcPct val="115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Converted &amp; posted jobs for 142,246 companies globally </a:t>
            </a:r>
            <a:endParaRPr b="0" i="0" sz="1000" u="none" cap="none" strike="noStrike">
              <a:solidFill>
                <a:srgbClr val="000000"/>
              </a:solidFill>
              <a:latin typeface="Roboto"/>
              <a:ea typeface="Roboto"/>
              <a:cs typeface="Roboto"/>
              <a:sym typeface="Roboto"/>
            </a:endParaRPr>
          </a:p>
          <a:p>
            <a:pPr indent="-292100" lvl="1" marL="914400" marR="0" rtl="0" algn="l">
              <a:lnSpc>
                <a:spcPct val="115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Launched Re-engagement in AU</a:t>
            </a:r>
            <a:endParaRPr b="0" i="0" sz="1000" u="none" cap="none" strike="noStrike">
              <a:solidFill>
                <a:srgbClr val="000000"/>
              </a:solidFill>
              <a:latin typeface="Roboto"/>
              <a:ea typeface="Roboto"/>
              <a:cs typeface="Roboto"/>
              <a:sym typeface="Roboto"/>
            </a:endParaRPr>
          </a:p>
          <a:p>
            <a:pPr indent="-292100" lvl="1" marL="914400" marR="0" rtl="0" algn="l">
              <a:lnSpc>
                <a:spcPct val="115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Expanded our BPO activity by introducing “Prospecting</a:t>
            </a:r>
            <a:br>
              <a:rPr b="0" i="0" lang="en" sz="1000" u="none" cap="none" strike="noStrike">
                <a:solidFill>
                  <a:srgbClr val="000000"/>
                </a:solidFill>
                <a:latin typeface="Roboto"/>
                <a:ea typeface="Roboto"/>
                <a:cs typeface="Roboto"/>
                <a:sym typeface="Roboto"/>
              </a:rPr>
            </a:br>
            <a:r>
              <a:rPr b="0" i="0" lang="en" sz="1000" u="none" cap="none" strike="noStrike">
                <a:solidFill>
                  <a:srgbClr val="000000"/>
                </a:solidFill>
                <a:latin typeface="Roboto"/>
                <a:ea typeface="Roboto"/>
                <a:cs typeface="Roboto"/>
                <a:sym typeface="Roboto"/>
              </a:rPr>
              <a:t>“ - allowed in-house callers to increase total calls by 14%</a:t>
            </a:r>
            <a:endParaRPr b="0" i="0" sz="1000" u="none" cap="none" strike="noStrike">
              <a:solidFill>
                <a:srgbClr val="000000"/>
              </a:solidFill>
              <a:latin typeface="Roboto"/>
              <a:ea typeface="Roboto"/>
              <a:cs typeface="Roboto"/>
              <a:sym typeface="Roboto"/>
            </a:endParaRPr>
          </a:p>
          <a:p>
            <a:pPr indent="-292100" lvl="0" marL="596900" marR="0" rtl="0" algn="l">
              <a:lnSpc>
                <a:spcPct val="115000"/>
              </a:lnSpc>
              <a:spcBef>
                <a:spcPts val="0"/>
              </a:spcBef>
              <a:spcAft>
                <a:spcPts val="0"/>
              </a:spcAft>
              <a:buClr>
                <a:srgbClr val="000000"/>
              </a:buClr>
              <a:buSzPts val="1000"/>
              <a:buFont typeface="Roboto"/>
              <a:buChar char="●"/>
            </a:pPr>
            <a:r>
              <a:rPr b="0" i="0" lang="en" sz="1000" u="none" cap="none" strike="noStrike">
                <a:solidFill>
                  <a:srgbClr val="000000"/>
                </a:solidFill>
                <a:latin typeface="Roboto"/>
                <a:ea typeface="Roboto"/>
                <a:cs typeface="Roboto"/>
                <a:sym typeface="Roboto"/>
              </a:rPr>
              <a:t>2019 -(Q1) Sales Partnership (test), calling companies currently assigned to Sales - </a:t>
            </a:r>
            <a:r>
              <a:rPr b="0" i="1" lang="en" sz="1000" u="none" cap="none" strike="noStrike">
                <a:solidFill>
                  <a:srgbClr val="000000"/>
                </a:solidFill>
                <a:latin typeface="Roboto"/>
                <a:ea typeface="Roboto"/>
                <a:cs typeface="Roboto"/>
                <a:sym typeface="Roboto"/>
              </a:rPr>
              <a:t>with jobs on competitors sites, not on Indeed</a:t>
            </a:r>
            <a:endParaRPr b="0" i="1" sz="1000" u="none" cap="none" strike="noStrike">
              <a:solidFill>
                <a:srgbClr val="000000"/>
              </a:solidFill>
              <a:latin typeface="Roboto"/>
              <a:ea typeface="Roboto"/>
              <a:cs typeface="Roboto"/>
              <a:sym typeface="Roboto"/>
            </a:endParaRPr>
          </a:p>
          <a:p>
            <a:pPr indent="0" lvl="0" marL="2743200" marR="0" rtl="0" algn="l">
              <a:lnSpc>
                <a:spcPct val="100000"/>
              </a:lnSpc>
              <a:spcBef>
                <a:spcPts val="1000"/>
              </a:spcBef>
              <a:spcAft>
                <a:spcPts val="0"/>
              </a:spcAft>
              <a:buClr>
                <a:srgbClr val="000000"/>
              </a:buClr>
              <a:buSzPts val="1100"/>
              <a:buFont typeface="Arial"/>
              <a:buNone/>
            </a:pPr>
            <a:r>
              <a:rPr b="0" i="0" lang="en" sz="800" u="sng" cap="none" strike="noStrike">
                <a:solidFill>
                  <a:srgbClr val="1155CC"/>
                </a:solidFill>
                <a:latin typeface="Roboto"/>
                <a:ea typeface="Roboto"/>
                <a:cs typeface="Roboto"/>
                <a:sym typeface="Roboto"/>
                <a:hlinkClick r:id="rId3">
                  <a:extLst>
                    <a:ext uri="{A12FA001-AC4F-418D-AE19-62706E023703}">
                      <ahyp:hlinkClr val="tx"/>
                    </a:ext>
                  </a:extLst>
                </a:hlinkClick>
              </a:rPr>
              <a:t>SLT Presentation 2017</a:t>
            </a:r>
            <a:endParaRPr b="0" i="0" sz="800" u="sng" cap="none" strike="noStrike">
              <a:solidFill>
                <a:srgbClr val="1155CC"/>
              </a:solidFill>
              <a:latin typeface="Roboto"/>
              <a:ea typeface="Roboto"/>
              <a:cs typeface="Roboto"/>
              <a:sym typeface="Roboto"/>
              <a:hlinkClick r:id="rId4">
                <a:extLst>
                  <a:ext uri="{A12FA001-AC4F-418D-AE19-62706E023703}">
                    <ahyp:hlinkClr val="tx"/>
                  </a:ext>
                </a:extLst>
              </a:hlinkClick>
            </a:endParaRPr>
          </a:p>
          <a:p>
            <a:pPr indent="0" lvl="0" marL="2743200" marR="0" rtl="0" algn="l">
              <a:lnSpc>
                <a:spcPct val="100000"/>
              </a:lnSpc>
              <a:spcBef>
                <a:spcPts val="0"/>
              </a:spcBef>
              <a:spcAft>
                <a:spcPts val="0"/>
              </a:spcAft>
              <a:buClr>
                <a:srgbClr val="000000"/>
              </a:buClr>
              <a:buSzPts val="1100"/>
              <a:buFont typeface="Arial"/>
              <a:buNone/>
            </a:pPr>
            <a:r>
              <a:rPr b="0" i="0" lang="en" sz="800" u="sng" cap="none" strike="noStrike">
                <a:solidFill>
                  <a:srgbClr val="1155CC"/>
                </a:solidFill>
                <a:latin typeface="Roboto"/>
                <a:ea typeface="Roboto"/>
                <a:cs typeface="Roboto"/>
                <a:sym typeface="Roboto"/>
                <a:hlinkClick r:id="rId5">
                  <a:extLst>
                    <a:ext uri="{A12FA001-AC4F-418D-AE19-62706E023703}">
                      <ahyp:hlinkClr val="tx"/>
                    </a:ext>
                  </a:extLst>
                </a:hlinkClick>
              </a:rPr>
              <a:t>SLT Presentation 2018</a:t>
            </a:r>
            <a:endParaRPr b="0" i="0" sz="800" u="none" cap="none" strike="noStrike">
              <a:solidFill>
                <a:srgbClr val="000000"/>
              </a:solidFill>
              <a:latin typeface="Roboto"/>
              <a:ea typeface="Roboto"/>
              <a:cs typeface="Roboto"/>
              <a:sym typeface="Roboto"/>
            </a:endParaRPr>
          </a:p>
        </p:txBody>
      </p:sp>
      <p:graphicFrame>
        <p:nvGraphicFramePr>
          <p:cNvPr id="83" name="Google Shape;83;p15"/>
          <p:cNvGraphicFramePr/>
          <p:nvPr/>
        </p:nvGraphicFramePr>
        <p:xfrm>
          <a:off x="207350" y="1984425"/>
          <a:ext cx="3000000" cy="3000000"/>
        </p:xfrm>
        <a:graphic>
          <a:graphicData uri="http://schemas.openxmlformats.org/drawingml/2006/table">
            <a:tbl>
              <a:tblPr>
                <a:noFill/>
                <a:tableStyleId>{C97CC610-9E23-4F82-AFC9-7B534D39D9D1}</a:tableStyleId>
              </a:tblPr>
              <a:tblGrid>
                <a:gridCol w="1376025"/>
                <a:gridCol w="2982150"/>
              </a:tblGrid>
              <a:tr h="200025">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Natalie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Director</a:t>
                      </a:r>
                      <a:endParaRPr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Brandy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Content Acquisition Manager of Americas (Interim Sr.  EMEA Manager)</a:t>
                      </a:r>
                      <a:endParaRPr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14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Simon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International Content Acquisition Senior Manager</a:t>
                      </a:r>
                      <a:endParaRPr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14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Yuto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International Content Acquisition Manager</a:t>
                      </a:r>
                      <a:endParaRPr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38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Antoine </a:t>
                      </a:r>
                      <a:r>
                        <a:rPr b="1" lang="en" sz="1000">
                          <a:latin typeface="Roboto"/>
                          <a:ea typeface="Roboto"/>
                          <a:cs typeface="Roboto"/>
                          <a:sym typeface="Roboto"/>
                        </a:rPr>
                        <a:t>**</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International Content Acquisition Manager</a:t>
                      </a:r>
                      <a:endParaRPr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3850">
                <a:tc>
                  <a:txBody>
                    <a:bodyPr/>
                    <a:lstStyle/>
                    <a:p>
                      <a:pPr indent="0" lvl="0" marL="0" marR="0" rtl="0" algn="l">
                        <a:lnSpc>
                          <a:spcPct val="115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Shonale</a:t>
                      </a:r>
                      <a:r>
                        <a:rPr b="1" lang="en" sz="1000">
                          <a:latin typeface="Roboto"/>
                          <a:ea typeface="Roboto"/>
                          <a:cs typeface="Roboto"/>
                          <a:sym typeface="Roboto"/>
                        </a:rPr>
                        <a:t> **</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 sz="1000" u="none" cap="none" strike="noStrike">
                          <a:latin typeface="Roboto"/>
                          <a:ea typeface="Roboto"/>
                          <a:cs typeface="Roboto"/>
                          <a:sym typeface="Roboto"/>
                        </a:rPr>
                        <a:t>International Content Acquisition Manager</a:t>
                      </a:r>
                      <a:endParaRPr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38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In-House Acq. Reps</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sng" cap="none" strike="noStrike">
                          <a:solidFill>
                            <a:schemeClr val="hlink"/>
                          </a:solidFill>
                          <a:latin typeface="Roboto"/>
                          <a:ea typeface="Roboto"/>
                          <a:cs typeface="Roboto"/>
                          <a:sym typeface="Roboto"/>
                          <a:hlinkClick r:id="rId6"/>
                        </a:rPr>
                        <a:t>(48)</a:t>
                      </a:r>
                      <a:r>
                        <a:rPr b="1" lang="en" sz="1000" u="none" cap="none" strike="noStrike">
                          <a:latin typeface="Roboto"/>
                          <a:ea typeface="Roboto"/>
                          <a:cs typeface="Roboto"/>
                          <a:sym typeface="Roboto"/>
                        </a:rPr>
                        <a:t> </a:t>
                      </a:r>
                      <a:r>
                        <a:rPr lang="en" sz="1000" u="none" cap="none" strike="noStrike">
                          <a:latin typeface="Roboto"/>
                          <a:ea typeface="Roboto"/>
                          <a:cs typeface="Roboto"/>
                          <a:sym typeface="Roboto"/>
                        </a:rPr>
                        <a:t>as of Q2, 2019</a:t>
                      </a:r>
                      <a:endParaRPr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38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BPO Callers</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sng" cap="none" strike="noStrike">
                          <a:solidFill>
                            <a:schemeClr val="hlink"/>
                          </a:solidFill>
                          <a:latin typeface="Roboto"/>
                          <a:ea typeface="Roboto"/>
                          <a:cs typeface="Roboto"/>
                          <a:sym typeface="Roboto"/>
                          <a:hlinkClick r:id="rId7"/>
                        </a:rPr>
                        <a:t>(40)</a:t>
                      </a:r>
                      <a:r>
                        <a:rPr b="1" lang="en" sz="1000" u="none" cap="none" strike="noStrike">
                          <a:latin typeface="Roboto"/>
                          <a:ea typeface="Roboto"/>
                          <a:cs typeface="Roboto"/>
                          <a:sym typeface="Roboto"/>
                        </a:rPr>
                        <a:t> </a:t>
                      </a:r>
                      <a:r>
                        <a:rPr lang="en" sz="1000" u="none" cap="none" strike="noStrike">
                          <a:latin typeface="Roboto"/>
                          <a:ea typeface="Roboto"/>
                          <a:cs typeface="Roboto"/>
                          <a:sym typeface="Roboto"/>
                        </a:rPr>
                        <a:t>as of Q2, 2019</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2385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Roboto"/>
                          <a:ea typeface="Roboto"/>
                          <a:cs typeface="Roboto"/>
                          <a:sym typeface="Roboto"/>
                        </a:rPr>
                        <a:t>In-House Support Reps</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b="1" lang="en" sz="1000" u="sng" cap="none" strike="noStrike">
                          <a:solidFill>
                            <a:schemeClr val="hlink"/>
                          </a:solidFill>
                          <a:latin typeface="Roboto"/>
                          <a:ea typeface="Roboto"/>
                          <a:cs typeface="Roboto"/>
                          <a:sym typeface="Roboto"/>
                          <a:hlinkClick r:id="rId8"/>
                        </a:rPr>
                        <a:t>(37)</a:t>
                      </a:r>
                      <a:r>
                        <a:rPr b="1" lang="en" sz="1000" u="none" cap="none" strike="noStrike">
                          <a:latin typeface="Roboto"/>
                          <a:ea typeface="Roboto"/>
                          <a:cs typeface="Roboto"/>
                          <a:sym typeface="Roboto"/>
                        </a:rPr>
                        <a:t> </a:t>
                      </a:r>
                      <a:r>
                        <a:rPr lang="en" sz="1000" u="none" cap="none" strike="noStrike">
                          <a:latin typeface="Roboto"/>
                          <a:ea typeface="Roboto"/>
                          <a:cs typeface="Roboto"/>
                          <a:sym typeface="Roboto"/>
                        </a:rPr>
                        <a:t>as of Q2, 2019</a:t>
                      </a:r>
                      <a:endParaRPr b="1" sz="1000" u="none" cap="none" strike="noStrike">
                        <a:latin typeface="Roboto"/>
                        <a:ea typeface="Roboto"/>
                        <a:cs typeface="Roboto"/>
                        <a:sym typeface="Roboto"/>
                      </a:endParaRPr>
                    </a:p>
                  </a:txBody>
                  <a:tcPr marT="19050" marB="19050" marR="28575" marL="2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What we contribute (Content Acquisition)</a:t>
            </a:r>
            <a:endParaRPr/>
          </a:p>
        </p:txBody>
      </p:sp>
      <p:sp>
        <p:nvSpPr>
          <p:cNvPr id="89" name="Google Shape;89;p16"/>
          <p:cNvSpPr txBox="1"/>
          <p:nvPr/>
        </p:nvSpPr>
        <p:spPr>
          <a:xfrm>
            <a:off x="5310300" y="4919100"/>
            <a:ext cx="3785700" cy="224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Roboto"/>
                <a:ea typeface="Roboto"/>
                <a:cs typeface="Roboto"/>
                <a:sym typeface="Roboto"/>
              </a:rPr>
              <a:t>Source: COPS Analyst Team - </a:t>
            </a:r>
            <a:r>
              <a:rPr b="0" i="0" lang="en" sz="700" u="sng" cap="none" strike="noStrike">
                <a:solidFill>
                  <a:schemeClr val="hlink"/>
                </a:solidFill>
                <a:latin typeface="Roboto"/>
                <a:ea typeface="Roboto"/>
                <a:cs typeface="Roboto"/>
                <a:sym typeface="Roboto"/>
                <a:hlinkClick r:id="rId3"/>
              </a:rPr>
              <a:t>Methodology</a:t>
            </a:r>
            <a:endParaRPr b="0" i="0" sz="700" u="none" cap="none" strike="noStrike">
              <a:solidFill>
                <a:srgbClr val="000000"/>
              </a:solidFill>
              <a:latin typeface="Roboto"/>
              <a:ea typeface="Roboto"/>
              <a:cs typeface="Roboto"/>
              <a:sym typeface="Roboto"/>
            </a:endParaRPr>
          </a:p>
        </p:txBody>
      </p:sp>
      <p:pic>
        <p:nvPicPr>
          <p:cNvPr id="90" name="Google Shape;90;p16"/>
          <p:cNvPicPr preferRelativeResize="0"/>
          <p:nvPr/>
        </p:nvPicPr>
        <p:blipFill rotWithShape="1">
          <a:blip r:embed="rId4">
            <a:alphaModFix/>
          </a:blip>
          <a:srcRect b="0" l="0" r="0" t="0"/>
          <a:stretch/>
        </p:blipFill>
        <p:spPr>
          <a:xfrm>
            <a:off x="0" y="640800"/>
            <a:ext cx="5252140" cy="4502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KPI - Long Term Value</a:t>
            </a:r>
            <a:endParaRPr/>
          </a:p>
        </p:txBody>
      </p:sp>
      <p:sp>
        <p:nvSpPr>
          <p:cNvPr id="96" name="Google Shape;96;p17"/>
          <p:cNvSpPr txBox="1"/>
          <p:nvPr>
            <p:ph idx="4294967295"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800"/>
              <a:buNone/>
            </a:pPr>
            <a:r>
              <a:t/>
            </a:r>
            <a:endParaRPr i="1">
              <a:solidFill>
                <a:srgbClr val="FF0000"/>
              </a:solidFill>
            </a:endParaRPr>
          </a:p>
          <a:p>
            <a:pPr indent="0" lvl="0" marL="0" rtl="0" algn="l">
              <a:lnSpc>
                <a:spcPct val="115000"/>
              </a:lnSpc>
              <a:spcBef>
                <a:spcPts val="1600"/>
              </a:spcBef>
              <a:spcAft>
                <a:spcPts val="0"/>
              </a:spcAft>
              <a:buClr>
                <a:srgbClr val="000000"/>
              </a:buClr>
              <a:buSzPts val="1100"/>
              <a:buFont typeface="Arial"/>
              <a:buNone/>
            </a:pPr>
            <a:r>
              <a:t/>
            </a:r>
            <a:endParaRPr i="1"/>
          </a:p>
          <a:p>
            <a:pPr indent="0" lvl="0" marL="0" rtl="0" algn="l">
              <a:lnSpc>
                <a:spcPct val="115000"/>
              </a:lnSpc>
              <a:spcBef>
                <a:spcPts val="1600"/>
              </a:spcBef>
              <a:spcAft>
                <a:spcPts val="1600"/>
              </a:spcAft>
              <a:buSzPts val="1800"/>
              <a:buNone/>
            </a:pPr>
            <a:r>
              <a:t/>
            </a:r>
            <a:endParaRPr/>
          </a:p>
        </p:txBody>
      </p:sp>
      <p:sp>
        <p:nvSpPr>
          <p:cNvPr id="97" name="Google Shape;97;p17"/>
          <p:cNvSpPr txBox="1"/>
          <p:nvPr/>
        </p:nvSpPr>
        <p:spPr>
          <a:xfrm>
            <a:off x="790950" y="3961850"/>
            <a:ext cx="6970800" cy="92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sng" cap="none" strike="noStrike">
                <a:solidFill>
                  <a:schemeClr val="hlink"/>
                </a:solidFill>
                <a:latin typeface="Arial"/>
                <a:ea typeface="Arial"/>
                <a:cs typeface="Arial"/>
                <a:sym typeface="Arial"/>
                <a:hlinkClick r:id="rId3"/>
              </a:rPr>
              <a:t>LTV 2 year study</a:t>
            </a:r>
            <a:endParaRPr b="0" i="0" sz="1400" u="none" cap="none" strike="noStrike">
              <a:solidFill>
                <a:srgbClr val="000000"/>
              </a:solidFill>
              <a:latin typeface="Arial"/>
              <a:ea typeface="Arial"/>
              <a:cs typeface="Arial"/>
              <a:sym typeface="Arial"/>
            </a:endParaRPr>
          </a:p>
        </p:txBody>
      </p:sp>
      <p:graphicFrame>
        <p:nvGraphicFramePr>
          <p:cNvPr id="98" name="Google Shape;98;p17"/>
          <p:cNvGraphicFramePr/>
          <p:nvPr/>
        </p:nvGraphicFramePr>
        <p:xfrm>
          <a:off x="1501125" y="776000"/>
          <a:ext cx="3000000" cy="3000000"/>
        </p:xfrm>
        <a:graphic>
          <a:graphicData uri="http://schemas.openxmlformats.org/drawingml/2006/table">
            <a:tbl>
              <a:tblPr>
                <a:noFill/>
                <a:tableStyleId>{C97CC610-9E23-4F82-AFC9-7B534D39D9D1}</a:tableStyleId>
              </a:tblPr>
              <a:tblGrid>
                <a:gridCol w="1323975"/>
                <a:gridCol w="2362200"/>
                <a:gridCol w="1323975"/>
              </a:tblGrid>
              <a:tr h="266700">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rgbClr val="FFFFFF"/>
                          </a:solidFill>
                        </a:rPr>
                        <a:t>Metric</a:t>
                      </a:r>
                      <a:endParaRPr sz="1400" u="none" cap="none" strike="noStrike">
                        <a:solidFill>
                          <a:srgbClr val="FFFFFF"/>
                        </a:solidFill>
                      </a:endParaRPr>
                    </a:p>
                  </a:txBody>
                  <a:tcPr marT="19050" marB="19050" marR="28575" marL="28575" anchor="b">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solidFill>
                      <a:srgbClr val="3C78D8"/>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rgbClr val="FFFFFF"/>
                          </a:solidFill>
                        </a:rPr>
                        <a:t>Description</a:t>
                      </a:r>
                      <a:endParaRPr sz="1400" u="none" cap="none" strike="noStrike">
                        <a:solidFill>
                          <a:srgbClr val="FFFFFF"/>
                        </a:solidFill>
                      </a:endParaRPr>
                    </a:p>
                  </a:txBody>
                  <a:tcPr marT="19050" marB="19050" marR="28575" marL="28575" anchor="b">
                    <a:lnL cap="flat" cmpd="sng" w="9525">
                      <a:solidFill>
                        <a:srgbClr val="B7B7B7"/>
                      </a:solidFill>
                      <a:prstDash val="dash"/>
                      <a:round/>
                      <a:headEnd len="sm" w="sm" type="none"/>
                      <a:tailEnd len="sm" w="sm" type="none"/>
                    </a:lnL>
                    <a:lnR cap="flat" cmpd="sng" w="9525">
                      <a:solidFill>
                        <a:srgbClr val="B7B7B7"/>
                      </a:solidFill>
                      <a:prstDash val="dash"/>
                      <a:round/>
                      <a:headEnd len="sm" w="sm" type="none"/>
                      <a:tailEnd len="sm" w="sm" type="none"/>
                    </a:lnR>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solidFill>
                      <a:srgbClr val="3C78D8"/>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lang="en" sz="1400" u="none" cap="none" strike="noStrike">
                          <a:solidFill>
                            <a:srgbClr val="FFFFFF"/>
                          </a:solidFill>
                        </a:rPr>
                        <a:t>Data Source</a:t>
                      </a:r>
                      <a:endParaRPr sz="1400" u="none" cap="none" strike="noStrike">
                        <a:solidFill>
                          <a:srgbClr val="FFFFFF"/>
                        </a:solidFill>
                      </a:endParaRPr>
                    </a:p>
                  </a:txBody>
                  <a:tcPr marT="19050" marB="19050" marR="28575" marL="28575" anchor="b">
                    <a:lnL cap="flat" cmpd="sng" w="9525">
                      <a:solidFill>
                        <a:srgbClr val="B7B7B7"/>
                      </a:solidFill>
                      <a:prstDash val="dash"/>
                      <a:round/>
                      <a:headEnd len="sm" w="sm" type="none"/>
                      <a:tailEnd len="sm" w="sm" type="none"/>
                    </a:lnL>
                    <a:lnT cap="flat" cmpd="sng" w="9525">
                      <a:solidFill>
                        <a:srgbClr val="B7B7B7"/>
                      </a:solidFill>
                      <a:prstDash val="dash"/>
                      <a:round/>
                      <a:headEnd len="sm" w="sm" type="none"/>
                      <a:tailEnd len="sm" w="sm" type="none"/>
                    </a:lnT>
                    <a:lnB cap="flat" cmpd="sng" w="9525">
                      <a:solidFill>
                        <a:srgbClr val="B7B7B7"/>
                      </a:solidFill>
                      <a:prstDash val="dash"/>
                      <a:round/>
                      <a:headEnd len="sm" w="sm" type="none"/>
                      <a:tailEnd len="sm" w="sm" type="none"/>
                    </a:lnB>
                    <a:solidFill>
                      <a:srgbClr val="3C78D8"/>
                    </a:solidFill>
                  </a:tcPr>
                </a:tc>
              </a:tr>
              <a:tr h="638175">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999999"/>
                          </a:solidFill>
                        </a:rPr>
                        <a:t>CA Revenue Generated</a:t>
                      </a:r>
                      <a:endParaRPr sz="1100" u="none" cap="none" strike="noStrike">
                        <a:solidFill>
                          <a:srgbClr val="999999"/>
                        </a:solidFill>
                      </a:endParaRPr>
                    </a:p>
                  </a:txBody>
                  <a:tcPr marT="19050" marB="19050" marR="28575" marL="28575" anchor="ctr">
                    <a:lnT cap="flat" cmpd="sng" w="9525">
                      <a:solidFill>
                        <a:srgbClr val="B7B7B7"/>
                      </a:solidFill>
                      <a:prstDash val="dash"/>
                      <a:round/>
                      <a:headEnd len="sm" w="sm" type="none"/>
                      <a:tailEnd len="sm" w="sm" type="none"/>
                    </a:lnT>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rgbClr val="999999"/>
                          </a:solidFill>
                        </a:rPr>
                        <a:t>All revenue including that generated prior to conversion (excluded in the next step by comparing to CA Conversion Date)</a:t>
                      </a:r>
                      <a:endParaRPr sz="1000" u="none" cap="none" strike="noStrike">
                        <a:solidFill>
                          <a:srgbClr val="999999"/>
                        </a:solidFill>
                      </a:endParaRPr>
                    </a:p>
                  </a:txBody>
                  <a:tcPr marT="19050" marB="19050" marR="28575" marL="28575" anchor="ctr">
                    <a:lnT cap="flat" cmpd="sng" w="9525">
                      <a:solidFill>
                        <a:srgbClr val="B7B7B7"/>
                      </a:solidFill>
                      <a:prstDash val="dash"/>
                      <a:round/>
                      <a:headEnd len="sm" w="sm" type="none"/>
                      <a:tailEnd len="sm" w="sm" type="none"/>
                    </a:lnT>
                  </a:tcP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4"/>
                        </a:rPr>
                        <a:t>IQL Query</a:t>
                      </a:r>
                      <a:endParaRPr sz="1000" u="sng" cap="none" strike="noStrike">
                        <a:solidFill>
                          <a:schemeClr val="hlink"/>
                        </a:solidFill>
                      </a:endParaRPr>
                    </a:p>
                  </a:txBody>
                  <a:tcPr marT="19050" marB="19050" marR="28575" marL="28575" anchor="ctr">
                    <a:lnT cap="flat" cmpd="sng" w="9525">
                      <a:solidFill>
                        <a:srgbClr val="B7B7B7"/>
                      </a:solidFill>
                      <a:prstDash val="dash"/>
                      <a:round/>
                      <a:headEnd len="sm" w="sm" type="none"/>
                      <a:tailEnd len="sm" w="sm" type="none"/>
                    </a:lnT>
                  </a:tcPr>
                </a:tc>
              </a:tr>
              <a:tr h="638175">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999999"/>
                          </a:solidFill>
                        </a:rPr>
                        <a:t>CA Conversion Date</a:t>
                      </a:r>
                      <a:endParaRPr sz="1100" u="none" cap="none" strike="noStrike">
                        <a:solidFill>
                          <a:srgbClr val="999999"/>
                        </a:solidFill>
                      </a:endParaRPr>
                    </a:p>
                  </a:txBody>
                  <a:tcPr marT="19050" marB="19050" marR="28575" marL="28575" anchor="ct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rgbClr val="999999"/>
                          </a:solidFill>
                        </a:rPr>
                        <a:t>Used to exclude revenue generated prior to CA Conversion</a:t>
                      </a:r>
                      <a:endParaRPr sz="1000" u="none" cap="none" strike="noStrike">
                        <a:solidFill>
                          <a:srgbClr val="999999"/>
                        </a:solidFill>
                      </a:endParaRPr>
                    </a:p>
                  </a:txBody>
                  <a:tcPr marT="19050" marB="19050" marR="28575" marL="28575" anchor="ct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5"/>
                        </a:rPr>
                        <a:t>IQL Query</a:t>
                      </a:r>
                      <a:endParaRPr sz="1000" u="sng" cap="none" strike="noStrike">
                        <a:solidFill>
                          <a:schemeClr val="hlink"/>
                        </a:solidFill>
                      </a:endParaRPr>
                    </a:p>
                  </a:txBody>
                  <a:tcPr marT="19050" marB="19050" marR="28575" marL="28575" anchor="ctr"/>
                </a:tc>
              </a:tr>
              <a:tr h="638175">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999999"/>
                          </a:solidFill>
                        </a:rPr>
                        <a:t>True CA Revenue Generated</a:t>
                      </a:r>
                      <a:endParaRPr sz="1100" u="none" cap="none" strike="noStrike">
                        <a:solidFill>
                          <a:srgbClr val="999999"/>
                        </a:solidFill>
                      </a:endParaRPr>
                    </a:p>
                  </a:txBody>
                  <a:tcPr marT="19050" marB="19050" marR="28575" marL="28575" anchor="ct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rgbClr val="999999"/>
                          </a:solidFill>
                        </a:rPr>
                        <a:t>Excel used (due to data size) to exclude revenue not associated to CA</a:t>
                      </a:r>
                      <a:endParaRPr sz="1000" u="none" cap="none" strike="noStrike">
                        <a:solidFill>
                          <a:srgbClr val="999999"/>
                        </a:solidFill>
                      </a:endParaRPr>
                    </a:p>
                  </a:txBody>
                  <a:tcPr marT="19050" marB="19050" marR="28575" marL="28575" anchor="ct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sng" cap="none" strike="noStrike">
                          <a:solidFill>
                            <a:srgbClr val="1155CC"/>
                          </a:solidFill>
                        </a:rPr>
                        <a:t>XLS File</a:t>
                      </a:r>
                      <a:endParaRPr sz="1000" u="sng" cap="none" strike="noStrike">
                        <a:solidFill>
                          <a:srgbClr val="1155CC"/>
                        </a:solidFill>
                      </a:endParaRPr>
                    </a:p>
                  </a:txBody>
                  <a:tcPr marT="19050" marB="19050" marR="28575" marL="28575" anchor="ctr"/>
                </a:tc>
              </a:tr>
              <a:tr h="638175">
                <a:tc>
                  <a:txBody>
                    <a:bodyPr/>
                    <a:lstStyle/>
                    <a:p>
                      <a:pPr indent="0" lvl="0" marL="0" marR="0" rtl="0" algn="l">
                        <a:lnSpc>
                          <a:spcPct val="115000"/>
                        </a:lnSpc>
                        <a:spcBef>
                          <a:spcPts val="0"/>
                        </a:spcBef>
                        <a:spcAft>
                          <a:spcPts val="0"/>
                        </a:spcAft>
                        <a:buClr>
                          <a:srgbClr val="000000"/>
                        </a:buClr>
                        <a:buSzPts val="1100"/>
                        <a:buFont typeface="Arial"/>
                        <a:buNone/>
                      </a:pPr>
                      <a:r>
                        <a:rPr lang="en" sz="1100" u="none" cap="none" strike="noStrike">
                          <a:solidFill>
                            <a:srgbClr val="999999"/>
                          </a:solidFill>
                        </a:rPr>
                        <a:t>LTV (Rev per Acquisition)</a:t>
                      </a:r>
                      <a:endParaRPr sz="1100" u="none" cap="none" strike="noStrike">
                        <a:solidFill>
                          <a:srgbClr val="999999"/>
                        </a:solidFill>
                      </a:endParaRPr>
                    </a:p>
                  </a:txBody>
                  <a:tcPr marT="19050" marB="19050" marR="28575" marL="28575" anchor="ct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solidFill>
                            <a:srgbClr val="999999"/>
                          </a:solidFill>
                        </a:rPr>
                        <a:t>Calculated by dividing total revenue in 24 month period by total conversions in 12 month period</a:t>
                      </a:r>
                      <a:endParaRPr sz="1000" u="none" cap="none" strike="noStrike">
                        <a:solidFill>
                          <a:srgbClr val="999999"/>
                        </a:solidFill>
                      </a:endParaRPr>
                    </a:p>
                  </a:txBody>
                  <a:tcPr marT="19050" marB="19050" marR="28575" marL="28575" anchor="ctr"/>
                </a:tc>
                <a:tc>
                  <a:txBody>
                    <a:bodyPr/>
                    <a:lstStyle/>
                    <a:p>
                      <a:pPr indent="0" lvl="0" marL="0" marR="0" rtl="0" algn="ctr">
                        <a:lnSpc>
                          <a:spcPct val="115000"/>
                        </a:lnSpc>
                        <a:spcBef>
                          <a:spcPts val="0"/>
                        </a:spcBef>
                        <a:spcAft>
                          <a:spcPts val="0"/>
                        </a:spcAft>
                        <a:buClr>
                          <a:srgbClr val="000000"/>
                        </a:buClr>
                        <a:buSzPts val="1000"/>
                        <a:buFont typeface="Arial"/>
                        <a:buNone/>
                      </a:pPr>
                      <a:r>
                        <a:rPr lang="en" sz="1000" u="sng" cap="none" strike="noStrike">
                          <a:solidFill>
                            <a:schemeClr val="hlink"/>
                          </a:solidFill>
                          <a:hlinkClick r:id="rId6"/>
                        </a:rPr>
                        <a:t>Revenue Metrics Tab</a:t>
                      </a:r>
                      <a:endParaRPr sz="1000" u="sng" cap="none" strike="noStrike">
                        <a:solidFill>
                          <a:schemeClr val="hlink"/>
                        </a:solidFill>
                      </a:endParaRPr>
                    </a:p>
                  </a:txBody>
                  <a:tcPr marT="19050" marB="19050" marR="28575" marL="2857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4225" y="738725"/>
            <a:ext cx="91098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We are Human-powered, </a:t>
            </a:r>
            <a:endParaRPr/>
          </a:p>
          <a:p>
            <a:pPr indent="0" lvl="0" marL="0" rtl="0" algn="l">
              <a:lnSpc>
                <a:spcPct val="100000"/>
              </a:lnSpc>
              <a:spcBef>
                <a:spcPts val="0"/>
              </a:spcBef>
              <a:spcAft>
                <a:spcPts val="0"/>
              </a:spcAft>
              <a:buSzPts val="3200"/>
              <a:buNone/>
            </a:pPr>
            <a:r>
              <a:rPr lang="en"/>
              <a:t>Spreadsheet-driven,  </a:t>
            </a:r>
            <a:endParaRPr/>
          </a:p>
        </p:txBody>
      </p:sp>
      <p:sp>
        <p:nvSpPr>
          <p:cNvPr id="104" name="Google Shape;104;p18"/>
          <p:cNvSpPr txBox="1"/>
          <p:nvPr>
            <p:ph idx="1" type="body"/>
          </p:nvPr>
        </p:nvSpPr>
        <p:spPr>
          <a:xfrm>
            <a:off x="460950" y="1759600"/>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Clr>
                <a:srgbClr val="000000"/>
              </a:buClr>
              <a:buSzPts val="1100"/>
              <a:buFont typeface="Arial"/>
              <a:buNone/>
            </a:pPr>
            <a:r>
              <a:rPr lang="en"/>
              <a:t>...and seeking automation.</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solidFill>
                <a:srgbClr val="FF0000"/>
              </a:solidFill>
            </a:endParaRPr>
          </a:p>
          <a:p>
            <a:pPr indent="0" lvl="0" marL="0" rtl="0" algn="l">
              <a:lnSpc>
                <a:spcPct val="115000"/>
              </a:lnSpc>
              <a:spcBef>
                <a:spcPts val="1600"/>
              </a:spcBef>
              <a:spcAft>
                <a:spcPts val="0"/>
              </a:spcAft>
              <a:buSzPts val="1800"/>
              <a:buNone/>
            </a:pPr>
            <a:r>
              <a:t/>
            </a:r>
            <a:endParaRPr i="1" sz="1400"/>
          </a:p>
          <a:p>
            <a:pPr indent="0" lvl="0" marL="0" rtl="0" algn="l">
              <a:lnSpc>
                <a:spcPct val="115000"/>
              </a:lnSpc>
              <a:spcBef>
                <a:spcPts val="1600"/>
              </a:spcBef>
              <a:spcAft>
                <a:spcPts val="0"/>
              </a:spcAft>
              <a:buSzPts val="1800"/>
              <a:buNone/>
            </a:pPr>
            <a:r>
              <a:t/>
            </a:r>
            <a:endParaRPr sz="1050">
              <a:solidFill>
                <a:srgbClr val="333333"/>
              </a:solidFill>
              <a:highlight>
                <a:srgbClr val="FFFFFF"/>
              </a:highlight>
              <a:latin typeface="Arial"/>
              <a:ea typeface="Arial"/>
              <a:cs typeface="Arial"/>
              <a:sym typeface="Arial"/>
            </a:endParaRPr>
          </a:p>
          <a:p>
            <a:pPr indent="0" lvl="0" marL="0" rtl="0" algn="l">
              <a:lnSpc>
                <a:spcPct val="115000"/>
              </a:lnSpc>
              <a:spcBef>
                <a:spcPts val="1600"/>
              </a:spcBef>
              <a:spcAft>
                <a:spcPts val="0"/>
              </a:spcAft>
              <a:buSzPts val="1800"/>
              <a:buNone/>
            </a:pPr>
            <a:r>
              <a:t/>
            </a:r>
            <a:endParaRPr sz="1050">
              <a:solidFill>
                <a:srgbClr val="333333"/>
              </a:solidFill>
              <a:highlight>
                <a:srgbClr val="FFFFFF"/>
              </a:highlight>
              <a:latin typeface="Arial"/>
              <a:ea typeface="Arial"/>
              <a:cs typeface="Arial"/>
              <a:sym typeface="Arial"/>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05" name="Google Shape;105;p18"/>
          <p:cNvPicPr preferRelativeResize="0"/>
          <p:nvPr/>
        </p:nvPicPr>
        <p:blipFill rotWithShape="1">
          <a:blip r:embed="rId3">
            <a:alphaModFix/>
          </a:blip>
          <a:srcRect b="0" l="0" r="0" t="0"/>
          <a:stretch/>
        </p:blipFill>
        <p:spPr>
          <a:xfrm>
            <a:off x="3613275" y="1997659"/>
            <a:ext cx="4124426" cy="223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98250" y="105675"/>
            <a:ext cx="8826600" cy="60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600"/>
              </a:spcBef>
              <a:spcAft>
                <a:spcPts val="0"/>
              </a:spcAft>
              <a:buSzPts val="1800"/>
              <a:buNone/>
            </a:pPr>
            <a:r>
              <a:rPr lang="en" sz="2400">
                <a:solidFill>
                  <a:srgbClr val="FFFFFF"/>
                </a:solidFill>
              </a:rPr>
              <a:t>Where are we now?</a:t>
            </a:r>
            <a:r>
              <a:rPr lang="en">
                <a:solidFill>
                  <a:srgbClr val="FFFFFF"/>
                </a:solidFill>
              </a:rPr>
              <a:t>   </a:t>
            </a:r>
            <a:r>
              <a:rPr i="1" lang="en">
                <a:solidFill>
                  <a:srgbClr val="FFFFFF"/>
                </a:solidFill>
              </a:rPr>
              <a:t>(Every 24 hours, for 63 Markets)</a:t>
            </a:r>
            <a:endParaRPr i="1">
              <a:solidFill>
                <a:srgbClr val="FFFFFF"/>
              </a:solidFill>
            </a:endParaRPr>
          </a:p>
          <a:p>
            <a:pPr indent="0" lvl="0" marL="0" rtl="0" algn="l">
              <a:lnSpc>
                <a:spcPct val="100000"/>
              </a:lnSpc>
              <a:spcBef>
                <a:spcPts val="0"/>
              </a:spcBef>
              <a:spcAft>
                <a:spcPts val="0"/>
              </a:spcAft>
              <a:buSzPts val="1800"/>
              <a:buNone/>
            </a:pPr>
            <a:r>
              <a:t/>
            </a:r>
            <a:endParaRPr/>
          </a:p>
        </p:txBody>
      </p:sp>
      <p:pic>
        <p:nvPicPr>
          <p:cNvPr id="111" name="Google Shape;111;p19"/>
          <p:cNvPicPr preferRelativeResize="0"/>
          <p:nvPr/>
        </p:nvPicPr>
        <p:blipFill rotWithShape="1">
          <a:blip r:embed="rId3">
            <a:alphaModFix/>
          </a:blip>
          <a:srcRect b="0" l="0" r="0" t="0"/>
          <a:stretch/>
        </p:blipFill>
        <p:spPr>
          <a:xfrm>
            <a:off x="1690100" y="619475"/>
            <a:ext cx="5305274" cy="1555775"/>
          </a:xfrm>
          <a:prstGeom prst="rect">
            <a:avLst/>
          </a:prstGeom>
          <a:noFill/>
          <a:ln>
            <a:noFill/>
          </a:ln>
        </p:spPr>
      </p:pic>
      <p:sp>
        <p:nvSpPr>
          <p:cNvPr id="112" name="Google Shape;112;p19"/>
          <p:cNvSpPr txBox="1"/>
          <p:nvPr/>
        </p:nvSpPr>
        <p:spPr>
          <a:xfrm>
            <a:off x="-106350" y="1693075"/>
            <a:ext cx="5206200" cy="3322800"/>
          </a:xfrm>
          <a:prstGeom prst="rect">
            <a:avLst/>
          </a:prstGeom>
          <a:noFill/>
          <a:ln>
            <a:noFill/>
          </a:ln>
        </p:spPr>
        <p:txBody>
          <a:bodyPr anchorCtr="0" anchor="t" bIns="91425" lIns="91425" spcFirstLastPara="1" rIns="91425" wrap="square" tIns="91425">
            <a:noAutofit/>
          </a:bodyPr>
          <a:lstStyle/>
          <a:p>
            <a:pPr indent="0" lvl="0" marL="200025" marR="0" rtl="0" algn="l">
              <a:lnSpc>
                <a:spcPct val="100000"/>
              </a:lnSpc>
              <a:spcBef>
                <a:spcPts val="1600"/>
              </a:spcBef>
              <a:spcAft>
                <a:spcPts val="0"/>
              </a:spcAft>
              <a:buClr>
                <a:srgbClr val="000000"/>
              </a:buClr>
              <a:buSzPts val="1400"/>
              <a:buFont typeface="Arial"/>
              <a:buNone/>
            </a:pPr>
            <a:r>
              <a:rPr b="0" i="0" lang="en" sz="1400" u="none" cap="none" strike="noStrike">
                <a:solidFill>
                  <a:srgbClr val="FF9900"/>
                </a:solidFill>
                <a:latin typeface="Roboto"/>
                <a:ea typeface="Roboto"/>
                <a:cs typeface="Roboto"/>
                <a:sym typeface="Roboto"/>
              </a:rPr>
              <a:t>Content Operations</a:t>
            </a:r>
            <a:endParaRPr b="0" i="0" sz="1400" u="none" cap="none" strike="noStrike">
              <a:solidFill>
                <a:srgbClr val="FF99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333333"/>
              </a:solidFill>
              <a:latin typeface="Roboto"/>
              <a:ea typeface="Roboto"/>
              <a:cs typeface="Roboto"/>
              <a:sym typeface="Roboto"/>
            </a:endParaRPr>
          </a:p>
          <a:p>
            <a:pPr indent="-273050" lvl="0" marL="457200" marR="0" rtl="0" algn="l">
              <a:lnSpc>
                <a:spcPct val="100000"/>
              </a:lnSpc>
              <a:spcBef>
                <a:spcPts val="0"/>
              </a:spcBef>
              <a:spcAft>
                <a:spcPts val="0"/>
              </a:spcAft>
              <a:buClr>
                <a:srgbClr val="333333"/>
              </a:buClr>
              <a:buSzPts val="700"/>
              <a:buFont typeface="Roboto"/>
              <a:buChar char="●"/>
            </a:pPr>
            <a:r>
              <a:rPr b="1" i="0" lang="en" sz="700" u="none" cap="none" strike="noStrike">
                <a:solidFill>
                  <a:srgbClr val="333333"/>
                </a:solidFill>
                <a:latin typeface="Roboto"/>
                <a:ea typeface="Roboto"/>
                <a:cs typeface="Roboto"/>
                <a:sym typeface="Roboto"/>
              </a:rPr>
              <a:t>Company Name Search</a:t>
            </a:r>
            <a:r>
              <a:rPr b="0" i="0" lang="en" sz="700" u="none" cap="none" strike="noStrike">
                <a:solidFill>
                  <a:srgbClr val="333333"/>
                </a:solidFill>
                <a:latin typeface="Roboto"/>
                <a:ea typeface="Roboto"/>
                <a:cs typeface="Roboto"/>
                <a:sym typeface="Roboto"/>
              </a:rPr>
              <a:t> </a:t>
            </a:r>
            <a:r>
              <a:rPr b="1" i="0" lang="en" sz="700" u="none" cap="none" strike="noStrike">
                <a:solidFill>
                  <a:srgbClr val="333333"/>
                </a:solidFill>
                <a:latin typeface="Roboto"/>
                <a:ea typeface="Roboto"/>
                <a:cs typeface="Roboto"/>
                <a:sym typeface="Roboto"/>
              </a:rPr>
              <a:t>&amp; Collection</a:t>
            </a:r>
            <a:endParaRPr b="1"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Collect companies through IQL or manual collection with vendor</a:t>
            </a:r>
            <a:endParaRPr b="0"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Pull companies on job-boards through Waldo</a:t>
            </a:r>
            <a:endParaRPr b="0"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Export Data &amp; Create JIRA Ticket</a:t>
            </a:r>
            <a:endParaRPr b="0" i="0" sz="700" u="none" cap="none" strike="noStrike">
              <a:solidFill>
                <a:srgbClr val="333333"/>
              </a:solidFill>
              <a:latin typeface="Roboto"/>
              <a:ea typeface="Roboto"/>
              <a:cs typeface="Roboto"/>
              <a:sym typeface="Roboto"/>
            </a:endParaRPr>
          </a:p>
          <a:p>
            <a:pPr indent="-273050" lvl="0" marL="457200" marR="0" rtl="0" algn="l">
              <a:lnSpc>
                <a:spcPct val="115000"/>
              </a:lnSpc>
              <a:spcBef>
                <a:spcPts val="0"/>
              </a:spcBef>
              <a:spcAft>
                <a:spcPts val="0"/>
              </a:spcAft>
              <a:buClr>
                <a:srgbClr val="333333"/>
              </a:buClr>
              <a:buSzPts val="700"/>
              <a:buFont typeface="Roboto"/>
              <a:buChar char="●"/>
            </a:pPr>
            <a:r>
              <a:rPr b="1" i="0" lang="en" sz="700" u="none" cap="none" strike="noStrike">
                <a:solidFill>
                  <a:srgbClr val="333333"/>
                </a:solidFill>
                <a:latin typeface="Roboto"/>
                <a:ea typeface="Roboto"/>
                <a:cs typeface="Roboto"/>
                <a:sym typeface="Roboto"/>
              </a:rPr>
              <a:t>Cleaning &amp; Deduplication</a:t>
            </a:r>
            <a:endParaRPr b="1"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1" lang="en" sz="700" u="none" cap="none" strike="noStrike">
                <a:solidFill>
                  <a:srgbClr val="000000"/>
                </a:solidFill>
                <a:latin typeface="Roboto"/>
                <a:ea typeface="Roboto"/>
                <a:cs typeface="Roboto"/>
                <a:sym typeface="Roboto"/>
              </a:rPr>
              <a:t>Newcleaner.py </a:t>
            </a:r>
            <a:r>
              <a:rPr b="0" i="0" lang="en" sz="700" u="none" cap="none" strike="noStrike">
                <a:solidFill>
                  <a:srgbClr val="333333"/>
                </a:solidFill>
                <a:latin typeface="Roboto"/>
                <a:ea typeface="Roboto"/>
                <a:cs typeface="Roboto"/>
                <a:sym typeface="Roboto"/>
              </a:rPr>
              <a:t>script run </a:t>
            </a:r>
            <a:r>
              <a:rPr b="0" i="0" lang="en" sz="700" u="none" cap="none" strike="noStrike">
                <a:solidFill>
                  <a:srgbClr val="000000"/>
                </a:solidFill>
                <a:latin typeface="Roboto"/>
                <a:ea typeface="Roboto"/>
                <a:cs typeface="Roboto"/>
                <a:sym typeface="Roboto"/>
              </a:rPr>
              <a:t>against IQL export to “normalize” and dedupe against “Bones” vendorops table</a:t>
            </a:r>
            <a:endParaRPr b="0" i="0" sz="700" u="none" cap="none" strike="noStrike">
              <a:solidFill>
                <a:srgbClr val="000000"/>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000000"/>
                </a:solidFill>
                <a:latin typeface="Roboto"/>
                <a:ea typeface="Roboto"/>
                <a:cs typeface="Roboto"/>
                <a:sym typeface="Roboto"/>
              </a:rPr>
              <a:t>S</a:t>
            </a:r>
            <a:r>
              <a:rPr b="0" i="1" lang="en" sz="700" u="none" cap="none" strike="noStrike">
                <a:solidFill>
                  <a:srgbClr val="000000"/>
                </a:solidFill>
                <a:latin typeface="Roboto"/>
                <a:ea typeface="Roboto"/>
                <a:cs typeface="Roboto"/>
                <a:sym typeface="Roboto"/>
              </a:rPr>
              <a:t>erp-derp.py script </a:t>
            </a:r>
            <a:r>
              <a:rPr b="0" i="0" lang="en" sz="700" u="none" cap="none" strike="noStrike">
                <a:solidFill>
                  <a:srgbClr val="000000"/>
                </a:solidFill>
                <a:latin typeface="Roboto"/>
                <a:ea typeface="Roboto"/>
                <a:cs typeface="Roboto"/>
                <a:sym typeface="Roboto"/>
              </a:rPr>
              <a:t>dedupe against AggTest </a:t>
            </a:r>
            <a:endParaRPr b="0" i="0" sz="700" u="none" cap="none" strike="noStrike">
              <a:solidFill>
                <a:srgbClr val="000000"/>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Copy Paste to local Google sheet 1)  Fuzzy Vlookup run against (antimaster) for spam check 2) Exact lookup run against (Caller Leads) list</a:t>
            </a:r>
            <a:endParaRPr b="0" i="0" sz="700" u="none" cap="none" strike="noStrike">
              <a:solidFill>
                <a:srgbClr val="333333"/>
              </a:solidFill>
              <a:latin typeface="Roboto"/>
              <a:ea typeface="Roboto"/>
              <a:cs typeface="Roboto"/>
              <a:sym typeface="Roboto"/>
            </a:endParaRPr>
          </a:p>
          <a:p>
            <a:pPr indent="-273050" lvl="1" marL="457200" marR="0" rtl="0" algn="l">
              <a:lnSpc>
                <a:spcPct val="115000"/>
              </a:lnSpc>
              <a:spcBef>
                <a:spcPts val="0"/>
              </a:spcBef>
              <a:spcAft>
                <a:spcPts val="0"/>
              </a:spcAft>
              <a:buClr>
                <a:srgbClr val="333333"/>
              </a:buClr>
              <a:buSzPts val="700"/>
              <a:buFont typeface="Roboto"/>
              <a:buChar char="●"/>
            </a:pPr>
            <a:r>
              <a:rPr b="1" i="0" lang="en" sz="700" u="none" cap="none" strike="noStrike">
                <a:solidFill>
                  <a:srgbClr val="333333"/>
                </a:solidFill>
                <a:latin typeface="Roboto"/>
                <a:ea typeface="Roboto"/>
                <a:cs typeface="Roboto"/>
                <a:sym typeface="Roboto"/>
              </a:rPr>
              <a:t>Repository &amp; Recycling</a:t>
            </a:r>
            <a:endParaRPr b="1"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Vlookup matches from above - vlookup again against recycling pool </a:t>
            </a:r>
            <a:r>
              <a:rPr b="0" i="1" lang="en" sz="700" u="none" cap="none" strike="noStrike">
                <a:solidFill>
                  <a:srgbClr val="333333"/>
                </a:solidFill>
                <a:latin typeface="Roboto"/>
                <a:ea typeface="Roboto"/>
                <a:cs typeface="Roboto"/>
                <a:sym typeface="Roboto"/>
              </a:rPr>
              <a:t>(list of jobs that disappeared momentarily) </a:t>
            </a:r>
            <a:r>
              <a:rPr b="0" i="0" lang="en" sz="700" u="none" cap="none" strike="noStrike">
                <a:solidFill>
                  <a:srgbClr val="333333"/>
                </a:solidFill>
                <a:latin typeface="Roboto"/>
                <a:ea typeface="Roboto"/>
                <a:cs typeface="Roboto"/>
                <a:sym typeface="Roboto"/>
              </a:rPr>
              <a:t>on Caller Leads</a:t>
            </a:r>
            <a:endParaRPr b="0" i="0" sz="700" u="none" cap="none" strike="noStrike">
              <a:solidFill>
                <a:srgbClr val="333333"/>
              </a:solidFill>
              <a:latin typeface="Roboto"/>
              <a:ea typeface="Roboto"/>
              <a:cs typeface="Roboto"/>
              <a:sym typeface="Roboto"/>
            </a:endParaRPr>
          </a:p>
          <a:p>
            <a:pPr indent="-273050" lvl="1" marL="457200" marR="0" rtl="0" algn="l">
              <a:lnSpc>
                <a:spcPct val="115000"/>
              </a:lnSpc>
              <a:spcBef>
                <a:spcPts val="0"/>
              </a:spcBef>
              <a:spcAft>
                <a:spcPts val="0"/>
              </a:spcAft>
              <a:buClr>
                <a:srgbClr val="333333"/>
              </a:buClr>
              <a:buSzPts val="700"/>
              <a:buFont typeface="Roboto"/>
              <a:buChar char="●"/>
            </a:pPr>
            <a:r>
              <a:rPr b="1" i="0" lang="en" sz="700" u="none" cap="none" strike="noStrike">
                <a:solidFill>
                  <a:srgbClr val="333333"/>
                </a:solidFill>
                <a:latin typeface="Roboto"/>
                <a:ea typeface="Roboto"/>
                <a:cs typeface="Roboto"/>
                <a:sym typeface="Roboto"/>
              </a:rPr>
              <a:t>Enrichment</a:t>
            </a:r>
            <a:endParaRPr b="1"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CSV Upload new companies to TTurkey and contact vendors</a:t>
            </a:r>
            <a:endParaRPr b="0"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Vendors perform research and update company data (automatically sends to LEW (AGG) if &gt; 10 jobs)</a:t>
            </a:r>
            <a:endParaRPr b="0" i="0" sz="700" u="none" cap="none" strike="noStrike">
              <a:solidFill>
                <a:srgbClr val="333333"/>
              </a:solidFill>
              <a:latin typeface="Roboto"/>
              <a:ea typeface="Roboto"/>
              <a:cs typeface="Roboto"/>
              <a:sym typeface="Roboto"/>
            </a:endParaRPr>
          </a:p>
          <a:p>
            <a:pPr indent="-273050" lvl="1" marL="457200" marR="0" rtl="0" algn="l">
              <a:lnSpc>
                <a:spcPct val="115000"/>
              </a:lnSpc>
              <a:spcBef>
                <a:spcPts val="0"/>
              </a:spcBef>
              <a:spcAft>
                <a:spcPts val="0"/>
              </a:spcAft>
              <a:buClr>
                <a:srgbClr val="333333"/>
              </a:buClr>
              <a:buSzPts val="700"/>
              <a:buFont typeface="Roboto"/>
              <a:buChar char="●"/>
            </a:pPr>
            <a:r>
              <a:rPr b="1" i="0" lang="en" sz="700" u="none" cap="none" strike="noStrike">
                <a:solidFill>
                  <a:srgbClr val="333333"/>
                </a:solidFill>
                <a:latin typeface="Roboto"/>
                <a:ea typeface="Roboto"/>
                <a:cs typeface="Roboto"/>
                <a:sym typeface="Roboto"/>
              </a:rPr>
              <a:t>Generate New Company List &amp; “Calling Leads”  </a:t>
            </a:r>
            <a:endParaRPr b="1"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Download enriched leads from T.Turkey</a:t>
            </a:r>
            <a:endParaRPr b="0"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Copy to local Google Sheet masterlist</a:t>
            </a:r>
            <a:endParaRPr b="0"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CSV Upload through Havarti platform</a:t>
            </a:r>
            <a:endParaRPr b="0" i="0" sz="700" u="none" cap="none" strike="noStrike">
              <a:solidFill>
                <a:srgbClr val="333333"/>
              </a:solidFill>
              <a:latin typeface="Roboto"/>
              <a:ea typeface="Roboto"/>
              <a:cs typeface="Roboto"/>
              <a:sym typeface="Roboto"/>
            </a:endParaRPr>
          </a:p>
          <a:p>
            <a:pPr indent="-273050" lvl="1" marL="457200" marR="0" rtl="0" algn="l">
              <a:lnSpc>
                <a:spcPct val="115000"/>
              </a:lnSpc>
              <a:spcBef>
                <a:spcPts val="0"/>
              </a:spcBef>
              <a:spcAft>
                <a:spcPts val="0"/>
              </a:spcAft>
              <a:buClr>
                <a:srgbClr val="333333"/>
              </a:buClr>
              <a:buSzPts val="700"/>
              <a:buFont typeface="Roboto"/>
              <a:buChar char="●"/>
            </a:pPr>
            <a:r>
              <a:rPr b="1" i="0" lang="en" sz="700" u="none" cap="none" strike="noStrike">
                <a:solidFill>
                  <a:srgbClr val="333333"/>
                </a:solidFill>
                <a:latin typeface="Roboto"/>
                <a:ea typeface="Roboto"/>
                <a:cs typeface="Roboto"/>
                <a:sym typeface="Roboto"/>
              </a:rPr>
              <a:t>Assign to C.A.</a:t>
            </a:r>
            <a:endParaRPr b="0"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Copy to new “Calling Leads” Spreadsheet</a:t>
            </a:r>
            <a:endParaRPr b="0" i="0" sz="700" u="none" cap="none" strike="noStrike">
              <a:solidFill>
                <a:srgbClr val="333333"/>
              </a:solidFill>
              <a:latin typeface="Roboto"/>
              <a:ea typeface="Roboto"/>
              <a:cs typeface="Roboto"/>
              <a:sym typeface="Roboto"/>
            </a:endParaRPr>
          </a:p>
          <a:p>
            <a:pPr indent="-273050" lvl="2" marL="914400" marR="0" rtl="0" algn="l">
              <a:lnSpc>
                <a:spcPct val="115000"/>
              </a:lnSpc>
              <a:spcBef>
                <a:spcPts val="0"/>
              </a:spcBef>
              <a:spcAft>
                <a:spcPts val="0"/>
              </a:spcAft>
              <a:buClr>
                <a:srgbClr val="333333"/>
              </a:buClr>
              <a:buSzPts val="700"/>
              <a:buFont typeface="Roboto"/>
              <a:buChar char="●"/>
            </a:pPr>
            <a:r>
              <a:rPr b="0" i="0" lang="en" sz="700" u="none" cap="none" strike="noStrike">
                <a:solidFill>
                  <a:srgbClr val="333333"/>
                </a:solidFill>
                <a:latin typeface="Roboto"/>
                <a:ea typeface="Roboto"/>
                <a:cs typeface="Roboto"/>
                <a:sym typeface="Roboto"/>
              </a:rPr>
              <a:t>Upload to JIRA ticket (above) - add comment with counts.</a:t>
            </a:r>
            <a:endParaRPr b="1" i="0" sz="7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Roboto"/>
              <a:ea typeface="Roboto"/>
              <a:cs typeface="Roboto"/>
              <a:sym typeface="Roboto"/>
            </a:endParaRPr>
          </a:p>
        </p:txBody>
      </p:sp>
      <p:sp>
        <p:nvSpPr>
          <p:cNvPr id="113" name="Google Shape;113;p19"/>
          <p:cNvSpPr txBox="1"/>
          <p:nvPr/>
        </p:nvSpPr>
        <p:spPr>
          <a:xfrm>
            <a:off x="4930200" y="1769425"/>
            <a:ext cx="4018800" cy="2526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600"/>
              </a:spcBef>
              <a:spcAft>
                <a:spcPts val="0"/>
              </a:spcAft>
              <a:buClr>
                <a:srgbClr val="000000"/>
              </a:buClr>
              <a:buSzPts val="1400"/>
              <a:buFont typeface="Arial"/>
              <a:buNone/>
            </a:pPr>
            <a:r>
              <a:rPr b="0" i="0" lang="en" sz="1400" u="none" cap="none" strike="noStrike">
                <a:solidFill>
                  <a:srgbClr val="3D85C6"/>
                </a:solidFill>
                <a:latin typeface="Roboto"/>
                <a:ea typeface="Roboto"/>
                <a:cs typeface="Roboto"/>
                <a:sym typeface="Roboto"/>
              </a:rPr>
              <a:t>Content Acquisition</a:t>
            </a:r>
            <a:endParaRPr b="0" i="0" sz="1400" u="none" cap="none" strike="noStrike">
              <a:solidFill>
                <a:srgbClr val="3D85C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000000"/>
              </a:solidFill>
              <a:latin typeface="Roboto"/>
              <a:ea typeface="Roboto"/>
              <a:cs typeface="Roboto"/>
              <a:sym typeface="Roboto"/>
            </a:endParaRPr>
          </a:p>
          <a:p>
            <a:pPr indent="-273050" lvl="0" marL="457200" marR="0" rtl="0" algn="l">
              <a:lnSpc>
                <a:spcPct val="115000"/>
              </a:lnSpc>
              <a:spcBef>
                <a:spcPts val="0"/>
              </a:spcBef>
              <a:spcAft>
                <a:spcPts val="0"/>
              </a:spcAft>
              <a:buClr>
                <a:srgbClr val="000000"/>
              </a:buClr>
              <a:buSzPts val="700"/>
              <a:buFont typeface="Roboto"/>
              <a:buChar char="●"/>
            </a:pPr>
            <a:r>
              <a:rPr b="1" i="0" lang="en" sz="700" u="none" cap="none" strike="noStrike">
                <a:solidFill>
                  <a:srgbClr val="000000"/>
                </a:solidFill>
                <a:latin typeface="Roboto"/>
                <a:ea typeface="Roboto"/>
                <a:cs typeface="Roboto"/>
                <a:sym typeface="Roboto"/>
              </a:rPr>
              <a:t>Prospecting &amp; Converting</a:t>
            </a:r>
            <a:endParaRPr b="1" i="0" sz="700" u="none" cap="none" strike="noStrike">
              <a:solidFill>
                <a:srgbClr val="000000"/>
              </a:solidFill>
              <a:latin typeface="Roboto"/>
              <a:ea typeface="Roboto"/>
              <a:cs typeface="Roboto"/>
              <a:sym typeface="Roboto"/>
            </a:endParaRPr>
          </a:p>
          <a:p>
            <a:pPr indent="-273050" lvl="1" marL="9144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Regional Manager manually sorts “Calling Leads Sheet” and allocates for qualifying &amp; ranking </a:t>
            </a:r>
            <a:endParaRPr b="0" i="0" sz="700" u="none" cap="none" strike="noStrike">
              <a:solidFill>
                <a:srgbClr val="000000"/>
              </a:solidFill>
              <a:latin typeface="Roboto"/>
              <a:ea typeface="Roboto"/>
              <a:cs typeface="Roboto"/>
              <a:sym typeface="Roboto"/>
            </a:endParaRPr>
          </a:p>
          <a:p>
            <a:pPr indent="-273050" lvl="1" marL="9144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Call &amp; Convert (Indeed &amp; BPO)</a:t>
            </a:r>
            <a:endParaRPr b="0" i="0" sz="700" u="none" cap="none" strike="noStrike">
              <a:solidFill>
                <a:srgbClr val="000000"/>
              </a:solidFill>
              <a:latin typeface="Roboto"/>
              <a:ea typeface="Roboto"/>
              <a:cs typeface="Roboto"/>
              <a:sym typeface="Roboto"/>
            </a:endParaRPr>
          </a:p>
          <a:p>
            <a:pPr indent="-273050" lvl="2" marL="13716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Callers fill out conversion form </a:t>
            </a:r>
            <a:endParaRPr b="0" i="0" sz="700" u="none" cap="none" strike="noStrike">
              <a:solidFill>
                <a:srgbClr val="000000"/>
              </a:solidFill>
              <a:latin typeface="Roboto"/>
              <a:ea typeface="Roboto"/>
              <a:cs typeface="Roboto"/>
              <a:sym typeface="Roboto"/>
            </a:endParaRPr>
          </a:p>
          <a:p>
            <a:pPr indent="-273050" lvl="2" marL="13716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CSV Upload of converted leads to AdCentral for Prospect Card</a:t>
            </a:r>
            <a:endParaRPr b="0" i="0" sz="700" u="none" cap="none" strike="noStrike">
              <a:solidFill>
                <a:srgbClr val="000000"/>
              </a:solidFill>
              <a:latin typeface="Roboto"/>
              <a:ea typeface="Roboto"/>
              <a:cs typeface="Roboto"/>
              <a:sym typeface="Roboto"/>
            </a:endParaRPr>
          </a:p>
          <a:p>
            <a:pPr indent="-273050" lvl="0" marL="457200" marR="0" rtl="0" algn="l">
              <a:lnSpc>
                <a:spcPct val="115000"/>
              </a:lnSpc>
              <a:spcBef>
                <a:spcPts val="0"/>
              </a:spcBef>
              <a:spcAft>
                <a:spcPts val="0"/>
              </a:spcAft>
              <a:buClr>
                <a:srgbClr val="000000"/>
              </a:buClr>
              <a:buSzPts val="700"/>
              <a:buFont typeface="Roboto"/>
              <a:buChar char="●"/>
            </a:pPr>
            <a:r>
              <a:rPr b="1" i="0" lang="en" sz="700" u="none" cap="none" strike="noStrike">
                <a:solidFill>
                  <a:srgbClr val="000000"/>
                </a:solidFill>
                <a:latin typeface="Roboto"/>
                <a:ea typeface="Roboto"/>
                <a:cs typeface="Roboto"/>
                <a:sym typeface="Roboto"/>
              </a:rPr>
              <a:t>Job Posting</a:t>
            </a:r>
            <a:endParaRPr b="1" i="0" sz="700" u="none" cap="none" strike="noStrike">
              <a:solidFill>
                <a:srgbClr val="000000"/>
              </a:solidFill>
              <a:latin typeface="Roboto"/>
              <a:ea typeface="Roboto"/>
              <a:cs typeface="Roboto"/>
              <a:sym typeface="Roboto"/>
            </a:endParaRPr>
          </a:p>
          <a:p>
            <a:pPr indent="-273050" lvl="1" marL="9144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TTurkey - Vendor assisted job post workflow with Content Support Analyst</a:t>
            </a:r>
            <a:endParaRPr b="0" i="0" sz="700" u="none" cap="none" strike="noStrike">
              <a:solidFill>
                <a:srgbClr val="000000"/>
              </a:solidFill>
              <a:latin typeface="Roboto"/>
              <a:ea typeface="Roboto"/>
              <a:cs typeface="Roboto"/>
              <a:sym typeface="Roboto"/>
            </a:endParaRPr>
          </a:p>
          <a:p>
            <a:pPr indent="-273050" lvl="1" marL="9144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Ad Central -  Content Support Analyst manually research each job for integrity and completes AdCentral data requirements</a:t>
            </a:r>
            <a:endParaRPr b="0" i="0" sz="700" u="none" cap="none" strike="noStrike">
              <a:solidFill>
                <a:srgbClr val="000000"/>
              </a:solidFill>
              <a:latin typeface="Roboto"/>
              <a:ea typeface="Roboto"/>
              <a:cs typeface="Roboto"/>
              <a:sym typeface="Roboto"/>
            </a:endParaRPr>
          </a:p>
          <a:p>
            <a:pPr indent="-273050" lvl="1" marL="9144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Job is submitted and posted to Indeed.com</a:t>
            </a:r>
            <a:endParaRPr b="0" i="0" sz="700" u="none" cap="none" strike="noStrike">
              <a:solidFill>
                <a:srgbClr val="000000"/>
              </a:solidFill>
              <a:latin typeface="Roboto"/>
              <a:ea typeface="Roboto"/>
              <a:cs typeface="Roboto"/>
              <a:sym typeface="Roboto"/>
            </a:endParaRPr>
          </a:p>
          <a:p>
            <a:pPr indent="-273050" lvl="0" marL="457200" marR="0" rtl="0" algn="l">
              <a:lnSpc>
                <a:spcPct val="115000"/>
              </a:lnSpc>
              <a:spcBef>
                <a:spcPts val="0"/>
              </a:spcBef>
              <a:spcAft>
                <a:spcPts val="0"/>
              </a:spcAft>
              <a:buClr>
                <a:srgbClr val="000000"/>
              </a:buClr>
              <a:buSzPts val="700"/>
              <a:buFont typeface="Roboto"/>
              <a:buChar char="●"/>
            </a:pPr>
            <a:r>
              <a:rPr b="1" i="0" lang="en" sz="700" u="none" cap="none" strike="noStrike">
                <a:solidFill>
                  <a:srgbClr val="000000"/>
                </a:solidFill>
                <a:latin typeface="Roboto"/>
                <a:ea typeface="Roboto"/>
                <a:cs typeface="Roboto"/>
                <a:sym typeface="Roboto"/>
              </a:rPr>
              <a:t>Reporting</a:t>
            </a:r>
            <a:endParaRPr b="1" i="0" sz="700" u="none" cap="none" strike="noStrike">
              <a:solidFill>
                <a:srgbClr val="000000"/>
              </a:solidFill>
              <a:latin typeface="Roboto"/>
              <a:ea typeface="Roboto"/>
              <a:cs typeface="Roboto"/>
              <a:sym typeface="Roboto"/>
            </a:endParaRPr>
          </a:p>
          <a:p>
            <a:pPr indent="-273050" lvl="1" marL="9144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Based on Rep Sheet (CRM-like) Google sheet</a:t>
            </a:r>
            <a:endParaRPr b="0" i="0" sz="700" u="none" cap="none" strike="noStrike">
              <a:solidFill>
                <a:srgbClr val="000000"/>
              </a:solidFill>
              <a:latin typeface="Roboto"/>
              <a:ea typeface="Roboto"/>
              <a:cs typeface="Roboto"/>
              <a:sym typeface="Roboto"/>
            </a:endParaRPr>
          </a:p>
          <a:p>
            <a:pPr indent="-273050" lvl="1" marL="914400" marR="0" rtl="0" algn="l">
              <a:lnSpc>
                <a:spcPct val="115000"/>
              </a:lnSpc>
              <a:spcBef>
                <a:spcPts val="0"/>
              </a:spcBef>
              <a:spcAft>
                <a:spcPts val="0"/>
              </a:spcAft>
              <a:buClr>
                <a:srgbClr val="000000"/>
              </a:buClr>
              <a:buSzPts val="700"/>
              <a:buFont typeface="Roboto"/>
              <a:buChar char="○"/>
            </a:pPr>
            <a:r>
              <a:rPr b="0" i="0" lang="en" sz="700" u="none" cap="none" strike="noStrike">
                <a:solidFill>
                  <a:srgbClr val="000000"/>
                </a:solidFill>
                <a:latin typeface="Roboto"/>
                <a:ea typeface="Roboto"/>
                <a:cs typeface="Roboto"/>
                <a:sym typeface="Roboto"/>
              </a:rPr>
              <a:t>Performance rolls up to Conversion Dashboard Google Sheet (Rep Sheets)</a:t>
            </a:r>
            <a:endParaRPr b="1" i="0" sz="700" u="none" cap="none" strike="noStrike">
              <a:solidFill>
                <a:srgbClr val="333333"/>
              </a:solidFill>
              <a:latin typeface="Roboto"/>
              <a:ea typeface="Roboto"/>
              <a:cs typeface="Roboto"/>
              <a:sym typeface="Roboto"/>
            </a:endParaRPr>
          </a:p>
          <a:p>
            <a:pPr indent="0" lvl="0" marL="457200" marR="0" rtl="0" algn="l">
              <a:lnSpc>
                <a:spcPct val="115000"/>
              </a:lnSpc>
              <a:spcBef>
                <a:spcPts val="0"/>
              </a:spcBef>
              <a:spcAft>
                <a:spcPts val="0"/>
              </a:spcAft>
              <a:buClr>
                <a:srgbClr val="000000"/>
              </a:buClr>
              <a:buSzPts val="700"/>
              <a:buFont typeface="Arial"/>
              <a:buNone/>
            </a:pPr>
            <a:r>
              <a:rPr b="1" i="0" lang="en" sz="700" u="none" cap="none" strike="noStrike">
                <a:solidFill>
                  <a:srgbClr val="000000"/>
                </a:solidFill>
                <a:latin typeface="Roboto"/>
                <a:ea typeface="Roboto"/>
                <a:cs typeface="Roboto"/>
                <a:sym typeface="Roboto"/>
              </a:rPr>
              <a:t> </a:t>
            </a:r>
            <a:endParaRPr b="1" i="0" sz="7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aphicFrame>
        <p:nvGraphicFramePr>
          <p:cNvPr id="118" name="Google Shape;118;p20"/>
          <p:cNvGraphicFramePr/>
          <p:nvPr/>
        </p:nvGraphicFramePr>
        <p:xfrm>
          <a:off x="207825" y="152400"/>
          <a:ext cx="3000000" cy="3000000"/>
        </p:xfrm>
        <a:graphic>
          <a:graphicData uri="http://schemas.openxmlformats.org/drawingml/2006/table">
            <a:tbl>
              <a:tblPr>
                <a:noFill/>
                <a:tableStyleId>{C97CC610-9E23-4F82-AFC9-7B534D39D9D1}</a:tableStyleId>
              </a:tblPr>
              <a:tblGrid>
                <a:gridCol w="1752775"/>
                <a:gridCol w="1752775"/>
                <a:gridCol w="1752775"/>
                <a:gridCol w="1752775"/>
                <a:gridCol w="1752775"/>
              </a:tblGrid>
              <a:tr h="523875">
                <a:tc gridSpan="5">
                  <a:txBody>
                    <a:bodyPr/>
                    <a:lstStyle/>
                    <a:p>
                      <a:pPr indent="0" lvl="0" marL="0" marR="0" rtl="0" algn="ctr">
                        <a:lnSpc>
                          <a:spcPct val="115000"/>
                        </a:lnSpc>
                        <a:spcBef>
                          <a:spcPts val="0"/>
                        </a:spcBef>
                        <a:spcAft>
                          <a:spcPts val="0"/>
                        </a:spcAft>
                        <a:buClr>
                          <a:srgbClr val="000000"/>
                        </a:buClr>
                        <a:buSzPts val="3300"/>
                        <a:buFont typeface="Arial"/>
                        <a:buNone/>
                      </a:pPr>
                      <a:r>
                        <a:rPr b="1" lang="en" sz="3300" u="none" cap="none" strike="noStrike">
                          <a:solidFill>
                            <a:srgbClr val="FF6600"/>
                          </a:solidFill>
                        </a:rPr>
                        <a:t>Active Markets Reporting Map</a:t>
                      </a:r>
                      <a:endParaRPr b="1" sz="33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409575">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rgbClr val="FFFFFF"/>
                          </a:solidFill>
                        </a:rPr>
                        <a:t>Market</a:t>
                      </a:r>
                      <a:endParaRPr b="1" sz="1200" u="none" cap="none" strike="noStrike">
                        <a:solidFill>
                          <a:srgbClr val="FFFFFF"/>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165F5"/>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rgbClr val="FFFFFF"/>
                          </a:solidFill>
                        </a:rPr>
                        <a:t>Conversion Dashboard</a:t>
                      </a:r>
                      <a:endParaRPr b="1" sz="12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165F5"/>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rgbClr val="FFFFFF"/>
                          </a:solidFill>
                        </a:rPr>
                        <a:t>Admin Sheet</a:t>
                      </a:r>
                      <a:endParaRPr b="1" sz="12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165F5"/>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rgbClr val="FFFFFF"/>
                          </a:solidFill>
                        </a:rPr>
                        <a:t>Responses Sheet</a:t>
                      </a:r>
                      <a:endParaRPr b="1" sz="12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165F5"/>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 sz="1200" u="none" cap="none" strike="noStrike">
                          <a:solidFill>
                            <a:srgbClr val="FFFFFF"/>
                          </a:solidFill>
                        </a:rPr>
                        <a:t>Calling Leads Sheet</a:t>
                      </a:r>
                      <a:endParaRPr b="1" sz="1200" u="none" cap="none" strike="noStrike">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2165F5"/>
                    </a:solidFill>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AU Re-Eng</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3"/>
                        </a:rPr>
                        <a:t>https://docs.google.com/spreadsheets/d/1oCwJlRsI8LeSeaI18DIkYrdu5tSAuv9Us--R-g2vO68/edit#gid=773130465</a:t>
                      </a:r>
                      <a:endParaRPr sz="800" u="sng" cap="none" strike="noStrike">
                        <a:solidFill>
                          <a:schemeClr val="hlink"/>
                        </a:solidFill>
                        <a:hlinkClick r:id="rId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5"/>
                        </a:rPr>
                        <a:t>https://docs.google.com/spreadsheets/d/1cuHNk0uefpUEBhf6puLFjdui7DqUTu4YiiHaJ5VpUBU/edit#gid=1438439112</a:t>
                      </a:r>
                      <a:endParaRPr sz="800" u="sng" cap="none" strike="noStrike">
                        <a:solidFill>
                          <a:schemeClr val="hlink"/>
                        </a:solidFill>
                        <a:hlinkClick r:id="rId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7"/>
                        </a:rPr>
                        <a:t>https://docs.google.com/spreadsheets/d/1cKEWpKveWTweYJR7xmNrpHh0Z-DplAFoFCK9tn4Cq9A/edit#gid=2771340</a:t>
                      </a:r>
                      <a:endParaRPr sz="800" u="sng" cap="none" strike="noStrike">
                        <a:solidFill>
                          <a:schemeClr val="hlink"/>
                        </a:solidFill>
                        <a:hlinkClick r:id="rId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9"/>
                        </a:rPr>
                        <a:t>https://docs.google.com/spreadsheets/d/18q15gfl28BbMmRvATybqo1FMwjU7fKwTb8rnxPFaYzM/edit#gid=1980912882</a:t>
                      </a:r>
                      <a:endParaRPr sz="800" u="sng" cap="none" strike="noStrike">
                        <a:solidFill>
                          <a:schemeClr val="hlink"/>
                        </a:solidFill>
                        <a:hlinkClick r:id="rId1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BR</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1"/>
                        </a:rPr>
                        <a:t>https://docs.google.com/spreadsheets/d/1b8W0WFlBV3CE8RQrjov97_UaabOuaUm6itLQOq9iupk/edit#gid=1349314138</a:t>
                      </a:r>
                      <a:endParaRPr sz="800" u="sng" cap="none" strike="noStrike">
                        <a:solidFill>
                          <a:schemeClr val="hlink"/>
                        </a:solidFill>
                        <a:hlinkClick r:id="rId1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3"/>
                        </a:rPr>
                        <a:t>https://docs.google.com/spreadsheets/d/1hz8ZeOoRGFjDzYaso8BqTTbwsG3T-eVWq8uCkiHgpRo/edit#gid=569905745</a:t>
                      </a:r>
                      <a:endParaRPr sz="800" u="sng" cap="none" strike="noStrike">
                        <a:solidFill>
                          <a:schemeClr val="hlink"/>
                        </a:solidFill>
                        <a:hlinkClick r:id="rId1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5"/>
                        </a:rPr>
                        <a:t>https://docs.google.com/spreadsheets/d/1Sl2iOn8nwD850rVkUNmFmHOd8STqO3yKaEItUqmxMgI/edit#gid=2771340</a:t>
                      </a:r>
                      <a:endParaRPr sz="800" u="sng" cap="none" strike="noStrike">
                        <a:solidFill>
                          <a:schemeClr val="hlink"/>
                        </a:solidFill>
                        <a:hlinkClick r:id="rId1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7"/>
                        </a:rPr>
                        <a:t>https://docs.google.com/spreadsheets/d/14eNnsqFRURw_9Sz3McQCnHVXzqpwgXLOTMA72aCTlcI/edit#gid=1611175856</a:t>
                      </a:r>
                      <a:endParaRPr sz="800" u="sng" cap="none" strike="noStrike">
                        <a:solidFill>
                          <a:schemeClr val="hlink"/>
                        </a:solidFill>
                        <a:hlinkClick r:id="rId1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CA</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9"/>
                        </a:rPr>
                        <a:t>https://docs.google.com/spreadsheets/d/1gO_4coJXF7zNRhewmM_RuYBn_SoLgKpzwWkeIRoEN8g/edit#gid=1349314138</a:t>
                      </a:r>
                      <a:endParaRPr sz="800" u="sng" cap="none" strike="noStrike">
                        <a:solidFill>
                          <a:schemeClr val="hlink"/>
                        </a:solidFill>
                        <a:hlinkClick r:id="rId2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1"/>
                        </a:rPr>
                        <a:t>https://docs.google.com/spreadsheets/d/15RHLpSpdeX0wJRoL_V2ZHB9yrt4DoMKqPTJ7ciym0AE/edit#gid=26767660</a:t>
                      </a:r>
                      <a:endParaRPr sz="800" u="sng" cap="none" strike="noStrike">
                        <a:solidFill>
                          <a:schemeClr val="hlink"/>
                        </a:solidFill>
                        <a:hlinkClick r:id="rId2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3"/>
                        </a:rPr>
                        <a:t>https://docs.google.com/spreadsheets/d/1fKeT5v0aQ70QiaiQN_dycSgqq3_cmu4SGFzvqiABBtM/edit#gid=2771340</a:t>
                      </a:r>
                      <a:endParaRPr sz="800" u="sng" cap="none" strike="noStrike">
                        <a:solidFill>
                          <a:schemeClr val="hlink"/>
                        </a:solidFill>
                        <a:hlinkClick r:id="rId2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5"/>
                        </a:rPr>
                        <a:t>https://docs.google.com/spreadsheets/d/1bS-gky85Rm8mWlIPYhZHxU_Oj9ipBuEhcxtOhc3El54/edit</a:t>
                      </a:r>
                      <a:endParaRPr sz="800" u="sng" cap="none" strike="noStrike">
                        <a:solidFill>
                          <a:schemeClr val="hlink"/>
                        </a:solidFill>
                        <a:hlinkClick r:id="rId2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DE</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7"/>
                        </a:rPr>
                        <a:t>https://docs.google.com/spreadsheets/d/1Mvv27AyMmSV2xCNXDwKTU3_5GvPQr7uHWYgYliNCiCU/edit#gid=773130465</a:t>
                      </a:r>
                      <a:endParaRPr sz="800" u="sng" cap="none" strike="noStrike">
                        <a:solidFill>
                          <a:schemeClr val="hlink"/>
                        </a:solidFill>
                        <a:hlinkClick r:id="rId2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9"/>
                        </a:rPr>
                        <a:t>https://docs.google.com/spreadsheets/d/1vct69HNRh6YpRMZnY66SHI7I-iQKEctu6GML1J7t19E/edit#gid=1438439112</a:t>
                      </a:r>
                      <a:endParaRPr sz="800" u="sng" cap="none" strike="noStrike">
                        <a:solidFill>
                          <a:schemeClr val="hlink"/>
                        </a:solidFill>
                        <a:hlinkClick r:id="rId3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31"/>
                        </a:rPr>
                        <a:t>https://docs.google.com/spreadsheets/d/1dncQryTDEdK_xass-O4GE0DxZpr5Y2zMlvsCS26QZEw/edit#gid=220120442</a:t>
                      </a:r>
                      <a:endParaRPr sz="800" u="sng" cap="none" strike="noStrike">
                        <a:solidFill>
                          <a:schemeClr val="hlink"/>
                        </a:solidFill>
                        <a:hlinkClick r:id="rId3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33"/>
                        </a:rPr>
                        <a:t>https://docs.google.com/spreadsheets/d/1oNzzbsKeChB-51nzh7BmD7XmtB-tlAmBTnic9vkK7h4/edit#gid=1442095736</a:t>
                      </a:r>
                      <a:endParaRPr sz="800" u="sng" cap="none" strike="noStrike">
                        <a:solidFill>
                          <a:schemeClr val="hlink"/>
                        </a:solidFill>
                        <a:hlinkClick r:id="rId3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DE BPO</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35"/>
                        </a:rPr>
                        <a:t>https://docs.google.com/spreadsheets/d/1G8igpv55XGWvNekM_a1GlEDRY7oTrGchXhBZTWvxtio/edit#gid=1349314138</a:t>
                      </a:r>
                      <a:endParaRPr sz="800" u="sng" cap="none" strike="noStrike">
                        <a:solidFill>
                          <a:schemeClr val="hlink"/>
                        </a:solidFill>
                        <a:hlinkClick r:id="rId3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37"/>
                        </a:rPr>
                        <a:t>https://docs.google.com/spreadsheets/d/1VS98ZqshWNM2a8bMkgeLxcDaT4sZi7D9d8o378O3EKs/edit#gid=569905745</a:t>
                      </a:r>
                      <a:endParaRPr sz="800" u="sng" cap="none" strike="noStrike">
                        <a:solidFill>
                          <a:schemeClr val="hlink"/>
                        </a:solidFill>
                        <a:hlinkClick r:id="rId3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39"/>
                        </a:rPr>
                        <a:t>https://docs.google.com/spreadsheets/d/1dncQryTDEdK_xass-O4GE0DxZpr5Y2zMlvsCS26QZEw/edit#gid=220120442</a:t>
                      </a:r>
                      <a:endParaRPr sz="800" u="sng" cap="none" strike="noStrike">
                        <a:solidFill>
                          <a:schemeClr val="hlink"/>
                        </a:solidFill>
                        <a:hlinkClick r:id="rId4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41"/>
                        </a:rPr>
                        <a:t>https://docs.google.com/spreadsheets/d/1oNzzbsKeChB-51nzh7BmD7XmtB-tlAmBTnic9vkK7h4/edit#gid=1442095736</a:t>
                      </a:r>
                      <a:endParaRPr sz="800" u="sng" cap="none" strike="noStrike">
                        <a:solidFill>
                          <a:schemeClr val="hlink"/>
                        </a:solidFill>
                        <a:hlinkClick r:id="rId4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4375">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ES</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43"/>
                        </a:rPr>
                        <a:t>https://docs.google.com/spreadsheets/d/1VAmiTDwUNjVGNow839s0_nZ8T30Vg-Y9E9gn2CwZ40U/edit#gid=773130465</a:t>
                      </a:r>
                      <a:endParaRPr sz="800" u="sng" cap="none" strike="noStrike">
                        <a:solidFill>
                          <a:schemeClr val="hlink"/>
                        </a:solidFill>
                        <a:hlinkClick r:id="rId4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45"/>
                        </a:rPr>
                        <a:t>https://docs.google.com/spreadsheets/d/1RTIQF7mlU5HQqVw0g6VrIk2wPuZCRarLdjdPu4plk8c/edit?usp=drive_web&amp;ouid=110750703352970627670</a:t>
                      </a:r>
                      <a:endParaRPr sz="800" u="sng" cap="none" strike="noStrike">
                        <a:solidFill>
                          <a:schemeClr val="hlink"/>
                        </a:solidFill>
                        <a:hlinkClick r:id="rId4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47"/>
                        </a:rPr>
                        <a:t>https://docs.google.com/spreadsheets/d/130-0ORGQGkK92xwloQ8culupBv9BGJYrXCJh-jxIE0g/edit#gid=1275994363</a:t>
                      </a:r>
                      <a:endParaRPr sz="800" u="sng" cap="none" strike="noStrike">
                        <a:solidFill>
                          <a:schemeClr val="hlink"/>
                        </a:solidFill>
                        <a:hlinkClick r:id="rId4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49"/>
                        </a:rPr>
                        <a:t>https://docs.google.com/spreadsheets/d/1-ZqUm7KIsFfQjPc3FolYh_mT8YbR7YgQUVIxA5gykWg/edit#gid=306282350</a:t>
                      </a:r>
                      <a:endParaRPr sz="800" u="sng" cap="none" strike="noStrike">
                        <a:solidFill>
                          <a:schemeClr val="hlink"/>
                        </a:solidFill>
                        <a:hlinkClick r:id="rId5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FR</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51"/>
                        </a:rPr>
                        <a:t>https://docs.google.com/spreadsheets/d/1x3C7HQE0g8gKW-rLBZDIlfrswqDkER-7c4pgjVy1O5k/edit#gid=1349314138</a:t>
                      </a:r>
                      <a:endParaRPr sz="800" u="sng" cap="none" strike="noStrike">
                        <a:solidFill>
                          <a:schemeClr val="hlink"/>
                        </a:solidFill>
                        <a:hlinkClick r:id="rId5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53"/>
                        </a:rPr>
                        <a:t>https://docs.google.com/spreadsheets/d/1JoiY7YvfZvCMzyTYKSD0jCGGY5BPOlg99YNH3UUQ9jM/edit#gid=1188929572</a:t>
                      </a:r>
                      <a:endParaRPr sz="800" u="sng" cap="none" strike="noStrike">
                        <a:solidFill>
                          <a:schemeClr val="hlink"/>
                        </a:solidFill>
                        <a:hlinkClick r:id="rId5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55"/>
                        </a:rPr>
                        <a:t>https://docs.google.com/spreadsheets/d/1WSumB9CIC0WyEO6NWoWicE-QPWYCRKQUFBVXYbvIwfM/edit#gid=220120442</a:t>
                      </a:r>
                      <a:endParaRPr sz="800" u="sng" cap="none" strike="noStrike">
                        <a:solidFill>
                          <a:schemeClr val="hlink"/>
                        </a:solidFill>
                        <a:hlinkClick r:id="rId5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57"/>
                        </a:rPr>
                        <a:t>https://docs.google.com/spreadsheets/d/1H0TN88bmMpwPUNb49Td5lPS5NTqLBkTgusWMSOq2a0M/edit#gid=306282350</a:t>
                      </a:r>
                      <a:endParaRPr sz="800" u="sng" cap="none" strike="noStrike">
                        <a:solidFill>
                          <a:schemeClr val="hlink"/>
                        </a:solidFill>
                        <a:hlinkClick r:id="rId5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FR BPO</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59"/>
                        </a:rPr>
                        <a:t>https://docs.google.com/spreadsheets/d/1a-qW8iM0v3MeVvW7pAi8zV-IMUA-zknvgP6hPBg0s_A/edit#gid=1349314138</a:t>
                      </a:r>
                      <a:endParaRPr sz="800" u="sng" cap="none" strike="noStrike">
                        <a:solidFill>
                          <a:schemeClr val="hlink"/>
                        </a:solidFill>
                        <a:hlinkClick r:id="rId6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61"/>
                        </a:rPr>
                        <a:t>https://docs.google.com/spreadsheets/d/1vTKjnj_HYadtfGxhUCl6VAOT8DjiVLe2D_iZX35h0AQ/edit#gid=1188929572</a:t>
                      </a:r>
                      <a:endParaRPr sz="800" u="sng" cap="none" strike="noStrike">
                        <a:solidFill>
                          <a:schemeClr val="hlink"/>
                        </a:solidFill>
                        <a:hlinkClick r:id="rId6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63"/>
                        </a:rPr>
                        <a:t>https://docs.google.com/spreadsheets/d/1WSumB9CIC0WyEO6NWoWicE-QPWYCRKQUFBVXYbvIwfM/edit#gid=220120442</a:t>
                      </a:r>
                      <a:endParaRPr sz="800" u="sng" cap="none" strike="noStrike">
                        <a:solidFill>
                          <a:schemeClr val="hlink"/>
                        </a:solidFill>
                        <a:hlinkClick r:id="rId6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65"/>
                        </a:rPr>
                        <a:t>https://docs.google.com/spreadsheets/d/1H0TN88bmMpwPUNb49Td5lPS5NTqLBkTgusWMSOq2a0M/edit#gid=306282350</a:t>
                      </a:r>
                      <a:endParaRPr sz="800" u="sng" cap="none" strike="noStrike">
                        <a:solidFill>
                          <a:schemeClr val="hlink"/>
                        </a:solidFill>
                        <a:hlinkClick r:id="rId6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GB</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67"/>
                        </a:rPr>
                        <a:t>https://docs.google.com/spreadsheets/d/19GMTacTqXpxofAH5SqBjBx4cTmxGluCJuhUSRZAP6Ik/edit#gid=1349314138</a:t>
                      </a:r>
                      <a:endParaRPr sz="800" u="sng" cap="none" strike="noStrike">
                        <a:solidFill>
                          <a:schemeClr val="hlink"/>
                        </a:solidFill>
                        <a:hlinkClick r:id="rId6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69"/>
                        </a:rPr>
                        <a:t>https://docs.google.com/spreadsheets/d/1W8a96eDEN3VjwTKzZswYqSqTa6S_kmbXwyK5uSrWxF8/edit#gid=1206711340</a:t>
                      </a:r>
                      <a:endParaRPr sz="800" u="sng" cap="none" strike="noStrike">
                        <a:solidFill>
                          <a:schemeClr val="hlink"/>
                        </a:solidFill>
                        <a:hlinkClick r:id="rId7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71"/>
                        </a:rPr>
                        <a:t>https://docs.google.com/spreadsheets/d/1lmCoAnreN9xFKJrs3_DYaTAK8ILEXQPD4a4fQ6lBJpI/edit#gid=2771340</a:t>
                      </a:r>
                      <a:endParaRPr sz="800" u="sng" cap="none" strike="noStrike">
                        <a:solidFill>
                          <a:schemeClr val="hlink"/>
                        </a:solidFill>
                        <a:hlinkClick r:id="rId7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73"/>
                        </a:rPr>
                        <a:t>https://docs.google.com/spreadsheets/d/1YTiy1T3rl7uX5SdVUMCSnjPqqaVrPYCtV1E41Vk68g0/edit#gid=2073444783</a:t>
                      </a:r>
                      <a:endParaRPr sz="800" u="sng" cap="none" strike="noStrike">
                        <a:solidFill>
                          <a:schemeClr val="hlink"/>
                        </a:solidFill>
                        <a:hlinkClick r:id="rId7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HK</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75"/>
                        </a:rPr>
                        <a:t>https://docs.google.com/spreadsheets/d/1E2OFw0LDEKHe5TFJrGnnRd8cccrxxc2gvynLS6z_SKM/edit#gid=1349314138</a:t>
                      </a:r>
                      <a:endParaRPr sz="800" u="sng" cap="none" strike="noStrike">
                        <a:solidFill>
                          <a:schemeClr val="hlink"/>
                        </a:solidFill>
                        <a:hlinkClick r:id="rId7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77"/>
                        </a:rPr>
                        <a:t>https://docs.google.com/spreadsheets/d/1-Buq9mN63bmFX_bP0DJ8xRIHGS_K6TcxeKoAwMzlOEk/edit#gid=569905745</a:t>
                      </a:r>
                      <a:endParaRPr sz="800" u="sng" cap="none" strike="noStrike">
                        <a:solidFill>
                          <a:schemeClr val="hlink"/>
                        </a:solidFill>
                        <a:hlinkClick r:id="rId7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79"/>
                        </a:rPr>
                        <a:t>https://docs.google.com/spreadsheets/d/1Wjt2g9CQYWwjd8QlumtxVz-prVqmt17oILDN2leSjDQ/edit#gid=220120442</a:t>
                      </a:r>
                      <a:endParaRPr sz="800" u="sng" cap="none" strike="noStrike">
                        <a:solidFill>
                          <a:schemeClr val="hlink"/>
                        </a:solidFill>
                        <a:hlinkClick r:id="rId8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81"/>
                        </a:rPr>
                        <a:t>https://docs.google.com/spreadsheets/d/1Hw64ySHozg8cQSucAlqGkdSWs8I8DIspf-OuiEO6n_Y/edit#gid=306282350</a:t>
                      </a:r>
                      <a:endParaRPr sz="800" u="sng" cap="none" strike="noStrike">
                        <a:solidFill>
                          <a:schemeClr val="hlink"/>
                        </a:solidFill>
                        <a:hlinkClick r:id="rId8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4375">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IN</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83"/>
                        </a:rPr>
                        <a:t>https://docs.google.com/spreadsheets/d/1iXzNwxixUpnK2T2H__XRcdbMgHSMsxWmQsfTygnRY54/edit#gid=773130465</a:t>
                      </a:r>
                      <a:endParaRPr sz="800" u="sng" cap="none" strike="noStrike">
                        <a:solidFill>
                          <a:schemeClr val="hlink"/>
                        </a:solidFill>
                        <a:hlinkClick r:id="rId8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85"/>
                        </a:rPr>
                        <a:t>https://docs.google.com/spreadsheets/d/1nJHPccUn-_JEZwEaQc7zP6djyr33zX1-Z7V2tFbnGTg/edit#gid=569905745</a:t>
                      </a:r>
                      <a:endParaRPr sz="800" u="sng" cap="none" strike="noStrike">
                        <a:solidFill>
                          <a:schemeClr val="hlink"/>
                        </a:solidFill>
                        <a:hlinkClick r:id="rId8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87"/>
                        </a:rPr>
                        <a:t>https://docs.google.com/spreadsheets/d/1zc-yYoYqd7qo5qBEVHqiW6cz23TST95-VFLdGMDosdc/edit#gid=220120442</a:t>
                      </a:r>
                      <a:endParaRPr sz="800" u="sng" cap="none" strike="noStrike">
                        <a:solidFill>
                          <a:schemeClr val="hlink"/>
                        </a:solidFill>
                        <a:hlinkClick r:id="rId8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89"/>
                        </a:rPr>
                        <a:t>https://docs.google.com/spreadsheets/d/1bpwPfb3nj55WR7V58clj_Ot5s-vsghC_uRK_Y0vXdAU/edit#gid=1280375475</a:t>
                      </a:r>
                      <a:endParaRPr sz="800" u="sng" cap="none" strike="noStrike">
                        <a:solidFill>
                          <a:schemeClr val="hlink"/>
                        </a:solidFill>
                        <a:hlinkClick r:id="rId9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IT</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91"/>
                        </a:rPr>
                        <a:t>https://docs.google.com/spreadsheets/d/1kDN-KGHCou2rMbd9y7ZpfHdKy8LCgmtev6bAY8_1xJQ/edit#gid=773130465</a:t>
                      </a:r>
                      <a:endParaRPr sz="800" u="sng" cap="none" strike="noStrike">
                        <a:solidFill>
                          <a:schemeClr val="hlink"/>
                        </a:solidFill>
                        <a:hlinkClick r:id="rId9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93"/>
                        </a:rPr>
                        <a:t>https://docs.google.com/spreadsheets/d/1jbHm2MjqDqtS2MTAuXXdOlfGubKcGFaFJh8XiKlidAA/edit#gid=1605383994</a:t>
                      </a:r>
                      <a:endParaRPr sz="800" u="sng" cap="none" strike="noStrike">
                        <a:solidFill>
                          <a:schemeClr val="hlink"/>
                        </a:solidFill>
                        <a:hlinkClick r:id="rId9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95"/>
                        </a:rPr>
                        <a:t>https://docs.google.com/spreadsheets/d/17pMlLncZvqzESBsz0w-qhq-2-s68GF7HxmpV_xIaie4/edit#gid=2771340</a:t>
                      </a:r>
                      <a:endParaRPr sz="800" u="sng" cap="none" strike="noStrike">
                        <a:solidFill>
                          <a:schemeClr val="hlink"/>
                        </a:solidFill>
                        <a:hlinkClick r:id="rId9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97"/>
                        </a:rPr>
                        <a:t>https://docs.google.com/spreadsheets/d/1InALmiQHOY9wiX1TQ3u33dfOR3tes8DrQZlfd2B_tR4/edit#gid=306282350</a:t>
                      </a:r>
                      <a:endParaRPr sz="800" u="sng" cap="none" strike="noStrike">
                        <a:solidFill>
                          <a:schemeClr val="hlink"/>
                        </a:solidFill>
                        <a:hlinkClick r:id="rId9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JP</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99"/>
                        </a:rPr>
                        <a:t>https://docs.google.com/spreadsheets/d/1lFlB7KF7-FkLJaOA_ZdwjwlHIGIRHnQTbN4YtA9khrM/edit#gid=1349314138</a:t>
                      </a:r>
                      <a:endParaRPr sz="800" u="sng" cap="none" strike="noStrike">
                        <a:solidFill>
                          <a:schemeClr val="hlink"/>
                        </a:solidFill>
                        <a:hlinkClick r:id="rId10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01"/>
                        </a:rPr>
                        <a:t>https://docs.google.com/spreadsheets/d/18e6gDxd7c50HR_f9k0jc46UwS8k5n3W03-cm65a8kio/edit#gid=569905745</a:t>
                      </a:r>
                      <a:endParaRPr sz="800" u="sng" cap="none" strike="noStrike">
                        <a:solidFill>
                          <a:schemeClr val="hlink"/>
                        </a:solidFill>
                        <a:hlinkClick r:id="rId10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03"/>
                        </a:rPr>
                        <a:t>https://docs.google.com/spreadsheets/d/1fuj6VUNqLO5vyx0Z4WO--0rVjDxS57Ty9SdwXICGCmU/edit#gid=220120442</a:t>
                      </a:r>
                      <a:endParaRPr sz="800" u="sng" cap="none" strike="noStrike">
                        <a:solidFill>
                          <a:schemeClr val="hlink"/>
                        </a:solidFill>
                        <a:hlinkClick r:id="rId10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05"/>
                        </a:rPr>
                        <a:t>https://docs.google.com/spreadsheets/d/1JTB4v-FZXsKYTVrdAZmD_5qGtCcpsimqGFGWgXgW0zo/edit#gid=306282350</a:t>
                      </a:r>
                      <a:endParaRPr sz="800" u="sng" cap="none" strike="noStrike">
                        <a:solidFill>
                          <a:schemeClr val="hlink"/>
                        </a:solidFill>
                        <a:hlinkClick r:id="rId10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JP BPO</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07"/>
                        </a:rPr>
                        <a:t>https://docs.google.com/spreadsheets/d/1SZjqwLJY9MNQYqslnvQ-Wvm__7f5e0-LINrzn1LdyyY/edit#gid=773130465</a:t>
                      </a:r>
                      <a:endParaRPr sz="800" u="sng" cap="none" strike="noStrike">
                        <a:solidFill>
                          <a:schemeClr val="hlink"/>
                        </a:solidFill>
                        <a:hlinkClick r:id="rId10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09"/>
                        </a:rPr>
                        <a:t>https://docs.google.com/spreadsheets/d/1P_JKGkOg1m4IeB_oU---VINr6DmhtmEskTgZq_UEb8k/edit#gid=1188929572</a:t>
                      </a:r>
                      <a:endParaRPr sz="800" u="sng" cap="none" strike="noStrike">
                        <a:solidFill>
                          <a:schemeClr val="hlink"/>
                        </a:solidFill>
                        <a:hlinkClick r:id="rId11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11"/>
                        </a:rPr>
                        <a:t>https://docs.google.com/spreadsheets/d/1fuj6VUNqLO5vyx0Z4WO--0rVjDxS57Ty9SdwXICGCmU/edit#gid=220120442</a:t>
                      </a:r>
                      <a:endParaRPr sz="800" u="sng" cap="none" strike="noStrike">
                        <a:solidFill>
                          <a:schemeClr val="hlink"/>
                        </a:solidFill>
                        <a:hlinkClick r:id="rId11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13"/>
                        </a:rPr>
                        <a:t>https://docs.google.com/spreadsheets/d/1JTB4v-FZXsKYTVrdAZmD_5qGtCcpsimqGFGWgXgW0zo/edit#gid=306282350</a:t>
                      </a:r>
                      <a:endParaRPr sz="800" u="sng" cap="none" strike="noStrike">
                        <a:solidFill>
                          <a:schemeClr val="hlink"/>
                        </a:solidFill>
                        <a:hlinkClick r:id="rId11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NL BPO</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15"/>
                        </a:rPr>
                        <a:t>https://docs.google.com/spreadsheets/d/11J3QEtwav6o53orINOfeTRih4kd8wkl2jNMtH0vbjmA/edit</a:t>
                      </a:r>
                      <a:endParaRPr sz="800" u="sng" cap="none" strike="noStrike">
                        <a:solidFill>
                          <a:schemeClr val="hlink"/>
                        </a:solidFill>
                        <a:hlinkClick r:id="rId11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17"/>
                        </a:rPr>
                        <a:t>https://docs.google.com/spreadsheets/d/19MjbISqoIZCWMd6P3OWqCcg4nk4L36DSz0a1p_PbbTk/edit#gid=2095941886</a:t>
                      </a:r>
                      <a:endParaRPr sz="800" u="sng" cap="none" strike="noStrike">
                        <a:solidFill>
                          <a:schemeClr val="hlink"/>
                        </a:solidFill>
                        <a:hlinkClick r:id="rId11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19"/>
                        </a:rPr>
                        <a:t>https://docs.google.com/spreadsheets/d/1TuWNohgKc48TYIbN1V8yVEN0Wpzz_zN-DcMDihtfaao/edit#gid=220120442</a:t>
                      </a:r>
                      <a:endParaRPr sz="800" u="sng" cap="none" strike="noStrike">
                        <a:solidFill>
                          <a:schemeClr val="hlink"/>
                        </a:solidFill>
                        <a:hlinkClick r:id="rId12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21"/>
                        </a:rPr>
                        <a:t>https://docs.google.com/spreadsheets/d/14DduXKOut-VBLc5dJDYHqp67_lFdZKxFKAgZXf6ngkM/edit#gid=306282350</a:t>
                      </a:r>
                      <a:endParaRPr sz="800" u="sng" cap="none" strike="noStrike">
                        <a:solidFill>
                          <a:schemeClr val="hlink"/>
                        </a:solidFill>
                        <a:hlinkClick r:id="rId12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NZ BPO</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23"/>
                        </a:rPr>
                        <a:t>https://docs.google.com/spreadsheets/d/1fQgTCgLzOVIJYVa7UUwDclneRGuw6uiDAlbqQ8Cqo00/edit#gid=1349314138</a:t>
                      </a:r>
                      <a:endParaRPr sz="800" u="sng" cap="none" strike="noStrike">
                        <a:solidFill>
                          <a:schemeClr val="hlink"/>
                        </a:solidFill>
                        <a:hlinkClick r:id="rId12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25"/>
                        </a:rPr>
                        <a:t>https://docs.google.com/spreadsheets/d/1yKDAHjlFxCzfB-Q1rbkZ6gQdLa8Dp-cZ1R9H1y6bbc0/edit#gid=569905745</a:t>
                      </a:r>
                      <a:endParaRPr sz="800" u="sng" cap="none" strike="noStrike">
                        <a:solidFill>
                          <a:schemeClr val="hlink"/>
                        </a:solidFill>
                        <a:hlinkClick r:id="rId12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27"/>
                        </a:rPr>
                        <a:t>https://docs.google.com/spreadsheets/d/1hDjnGlW7x86879tUtmsQ0jMWFeZ8gz2XZ47u72wz_zM/edit#gid=1896084342</a:t>
                      </a:r>
                      <a:endParaRPr sz="800" u="sng" cap="none" strike="noStrike">
                        <a:solidFill>
                          <a:schemeClr val="hlink"/>
                        </a:solidFill>
                        <a:hlinkClick r:id="rId12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29"/>
                        </a:rPr>
                        <a:t>https://docs.google.com/spreadsheets/d/1fL5aA1J1zPKfuzXK3it0vf-7w1rC1b4Ta7k_w0AMnl0/edit#gid=306282350</a:t>
                      </a:r>
                      <a:endParaRPr sz="800" u="sng" cap="none" strike="noStrike">
                        <a:solidFill>
                          <a:schemeClr val="hlink"/>
                        </a:solidFill>
                        <a:hlinkClick r:id="rId13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PH</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31"/>
                        </a:rPr>
                        <a:t>https://docs.google.com/spreadsheets/d/1zSI7aPNKwvkvZlWfky4nq8o2n2DEXfLFfnQcQL-OBQY/edit#gid=773130465</a:t>
                      </a:r>
                      <a:endParaRPr sz="800" u="sng" cap="none" strike="noStrike">
                        <a:solidFill>
                          <a:schemeClr val="hlink"/>
                        </a:solidFill>
                        <a:hlinkClick r:id="rId13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33"/>
                        </a:rPr>
                        <a:t>https://docs.google.com/spreadsheets/d/1rT-iOR5EUEEx4Qk9DbyKGMspIXcgfsWmPwdSNeVPaEU/edit#gid=26767660</a:t>
                      </a:r>
                      <a:endParaRPr sz="800" u="sng" cap="none" strike="noStrike">
                        <a:solidFill>
                          <a:schemeClr val="hlink"/>
                        </a:solidFill>
                        <a:hlinkClick r:id="rId13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35"/>
                        </a:rPr>
                        <a:t>https://docs.google.com/spreadsheets/d/1PDu6SnI769cBWzmDQK51STxfCSmIbYQ415xb5Em0UUE/edit#gid=1896084342</a:t>
                      </a:r>
                      <a:endParaRPr sz="800" u="sng" cap="none" strike="noStrike">
                        <a:solidFill>
                          <a:schemeClr val="hlink"/>
                        </a:solidFill>
                        <a:hlinkClick r:id="rId13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37"/>
                        </a:rPr>
                        <a:t>https://docs.google.com/spreadsheets/d/1OHvnKs3_5EvJPu5vdMoBAoTmFUwr6LtLBzgB7V4mqNc/edit#gid=306282350</a:t>
                      </a:r>
                      <a:endParaRPr sz="800" u="sng" cap="none" strike="noStrike">
                        <a:solidFill>
                          <a:schemeClr val="hlink"/>
                        </a:solidFill>
                        <a:hlinkClick r:id="rId13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PL</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39"/>
                        </a:rPr>
                        <a:t>https://docs.google.com/spreadsheets/d/1x4mtn0kj5QV4dxR010bVpmmEGjkOAK29grAkneRs_hI/edit#gid=773130465</a:t>
                      </a:r>
                      <a:endParaRPr sz="800" u="sng" cap="none" strike="noStrike">
                        <a:solidFill>
                          <a:schemeClr val="hlink"/>
                        </a:solidFill>
                        <a:hlinkClick r:id="rId14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41"/>
                        </a:rPr>
                        <a:t>https://docs.google.com/spreadsheets/d/1zQxIywKzsm3aQSvkYHANqofh0C-ImJNw5BrIGwfB-9Y/edit#gid=26767660</a:t>
                      </a:r>
                      <a:endParaRPr sz="800" u="sng" cap="none" strike="noStrike">
                        <a:solidFill>
                          <a:schemeClr val="hlink"/>
                        </a:solidFill>
                        <a:hlinkClick r:id="rId14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43"/>
                        </a:rPr>
                        <a:t>https://docs.google.com/spreadsheets/d/1PfYQVVuXJqDAxjSP6IR2JdmRUEq5qNL3hp-3H94puNA/edit#gid=220120442</a:t>
                      </a:r>
                      <a:endParaRPr sz="800" u="sng" cap="none" strike="noStrike">
                        <a:solidFill>
                          <a:schemeClr val="hlink"/>
                        </a:solidFill>
                        <a:hlinkClick r:id="rId14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45"/>
                        </a:rPr>
                        <a:t>https://docs.google.com/spreadsheets/d/1EFzgQlRyYWlpEwDLTTBGkhJlmZ67jV9pncv6negoOb4/edit</a:t>
                      </a:r>
                      <a:endParaRPr sz="800" u="sng" cap="none" strike="noStrike">
                        <a:solidFill>
                          <a:schemeClr val="hlink"/>
                        </a:solidFill>
                        <a:hlinkClick r:id="rId14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SE</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47"/>
                        </a:rPr>
                        <a:t>https://docs.google.com/spreadsheets/d/1bPFR26GpUIylfLcJTSd85kohvwISmF-Mkeo9G08zu2A/edit#gid=773130465</a:t>
                      </a:r>
                      <a:endParaRPr sz="800" u="sng" cap="none" strike="noStrike">
                        <a:solidFill>
                          <a:schemeClr val="hlink"/>
                        </a:solidFill>
                        <a:hlinkClick r:id="rId14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49"/>
                        </a:rPr>
                        <a:t>https://docs.google.com/spreadsheets/d/1ufs_Vgd6Crha66FWqenJedgOSg0-EdbFyYgW3b61mKc/edit#gid=1188929572</a:t>
                      </a:r>
                      <a:endParaRPr sz="800" u="sng" cap="none" strike="noStrike">
                        <a:solidFill>
                          <a:schemeClr val="hlink"/>
                        </a:solidFill>
                        <a:hlinkClick r:id="rId15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51"/>
                        </a:rPr>
                        <a:t>https://docs.google.com/spreadsheets/d/1HWS9PWCsSO1RwaGOTzc_Zy2lNd7LhRidmy14fmmbmiU/edit#gid=220120442</a:t>
                      </a:r>
                      <a:endParaRPr sz="800" u="sng" cap="none" strike="noStrike">
                        <a:solidFill>
                          <a:schemeClr val="hlink"/>
                        </a:solidFill>
                        <a:hlinkClick r:id="rId15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53"/>
                        </a:rPr>
                        <a:t>https://docs.google.com/spreadsheets/d/1FQUJEwd4J6_qYmUdwDcSwnnOEmwhRBmWEvfcLbpn08I/edit#gid=296462178</a:t>
                      </a:r>
                      <a:endParaRPr sz="800" u="sng" cap="none" strike="noStrike">
                        <a:solidFill>
                          <a:schemeClr val="hlink"/>
                        </a:solidFill>
                        <a:hlinkClick r:id="rId15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SG</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55"/>
                        </a:rPr>
                        <a:t>https://docs.google.com/spreadsheets/d/1nrRlOLiZcSarreAEOTUGhfWG0ffif3FvyigisGo7FRk/edit#gid=1349314138</a:t>
                      </a:r>
                      <a:endParaRPr sz="800" u="sng" cap="none" strike="noStrike">
                        <a:solidFill>
                          <a:schemeClr val="hlink"/>
                        </a:solidFill>
                        <a:hlinkClick r:id="rId15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57"/>
                        </a:rPr>
                        <a:t>https://docs.google.com/spreadsheets/d/1Ey2ZfFqyV3nrRzHn35GYJZYCex0_yHBrTiBidzqOrOI/edit#gid=569905745</a:t>
                      </a:r>
                      <a:endParaRPr sz="800" u="sng" cap="none" strike="noStrike">
                        <a:solidFill>
                          <a:schemeClr val="hlink"/>
                        </a:solidFill>
                        <a:hlinkClick r:id="rId15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59"/>
                        </a:rPr>
                        <a:t>https://docs.google.com/spreadsheets/d/1vwv04UY6yiIVtPrYKhYSRe4A7WqueKmwRiIwBBo1ddM/edit#gid=2771340</a:t>
                      </a:r>
                      <a:endParaRPr sz="800" u="sng" cap="none" strike="noStrike">
                        <a:solidFill>
                          <a:schemeClr val="hlink"/>
                        </a:solidFill>
                        <a:hlinkClick r:id="rId16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61"/>
                        </a:rPr>
                        <a:t>https://docs.google.com/spreadsheets/d/1YnTP82QkxAY-vNSqsRayU9LDOVesbov5j8064IlohbY/edit#gid=306282350</a:t>
                      </a:r>
                      <a:endParaRPr sz="800" u="sng" cap="none" strike="noStrike">
                        <a:solidFill>
                          <a:schemeClr val="hlink"/>
                        </a:solidFill>
                        <a:hlinkClick r:id="rId16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US BPO - TSL</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63"/>
                        </a:rPr>
                        <a:t>https://docs.google.com/spreadsheets/d/1us32I1XGVLXHox7oK-aDyhog_RQbddAXzFAOmMuuPz0/edit#gid=1349314138</a:t>
                      </a:r>
                      <a:endParaRPr sz="800" u="sng" cap="none" strike="noStrike">
                        <a:solidFill>
                          <a:schemeClr val="hlink"/>
                        </a:solidFill>
                        <a:hlinkClick r:id="rId16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65"/>
                        </a:rPr>
                        <a:t>https://docs.google.com/spreadsheets/d/1SReWqbnuosH8TQMYlOk072PTwJrplCow3GnzW_7pvok/edit#gid=1188929572</a:t>
                      </a:r>
                      <a:endParaRPr sz="800" u="sng" cap="none" strike="noStrike">
                        <a:solidFill>
                          <a:schemeClr val="hlink"/>
                        </a:solidFill>
                        <a:hlinkClick r:id="rId16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67"/>
                        </a:rPr>
                        <a:t>https://docs.google.com/spreadsheets/d/1VL45GOxE8qtjXgcCjSri5dvFj2RUfH5Pu7bnnfFbmYI/edit#gid=1896084342</a:t>
                      </a:r>
                      <a:endParaRPr sz="800" u="sng" cap="none" strike="noStrike">
                        <a:solidFill>
                          <a:schemeClr val="hlink"/>
                        </a:solidFill>
                        <a:hlinkClick r:id="rId16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69"/>
                        </a:rPr>
                        <a:t>https://docs.google.com/spreadsheets/d/15o5forXt-OcPEes7eRTFUhQymx7fs0zKm-9HqExZFDs/edit#gid=306282350</a:t>
                      </a:r>
                      <a:endParaRPr sz="800" u="sng" cap="none" strike="noStrike">
                        <a:solidFill>
                          <a:schemeClr val="hlink"/>
                        </a:solidFill>
                        <a:hlinkClick r:id="rId17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AU Sales</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71"/>
                        </a:rPr>
                        <a:t>https://docs.google.com/spreadsheets/d/1yA-V-MXppRkBYsDnpD7yV3Azd0Og082kqaV5TGIp9c4/edit#gid=1349314138</a:t>
                      </a:r>
                      <a:endParaRPr sz="800" u="sng" cap="none" strike="noStrike">
                        <a:solidFill>
                          <a:schemeClr val="hlink"/>
                        </a:solidFill>
                        <a:hlinkClick r:id="rId17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73"/>
                        </a:rPr>
                        <a:t>https://docs.google.com/spreadsheets/d/1miplLjv1-iLtWOKIiLuEZzvHJ-PfNRkXA0QkzKXywv4/edit#gid=1188929572</a:t>
                      </a:r>
                      <a:endParaRPr sz="800" u="sng" cap="none" strike="noStrike">
                        <a:solidFill>
                          <a:schemeClr val="hlink"/>
                        </a:solidFill>
                        <a:hlinkClick r:id="rId17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75"/>
                        </a:rPr>
                        <a:t>https://docs.google.com/spreadsheets/d/1T_Z3v7ChBjUSrxgkadzpvLa2Rcfs2TeUi_rus5ai9Og/edit#gid=2771340</a:t>
                      </a:r>
                      <a:endParaRPr sz="800" u="sng" cap="none" strike="noStrike">
                        <a:solidFill>
                          <a:schemeClr val="hlink"/>
                        </a:solidFill>
                        <a:hlinkClick r:id="rId17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77"/>
                        </a:rPr>
                        <a:t>https://docs.google.com/spreadsheets/d/18q15gfl28BbMmRvATybqo1FMwjU7fKwTb8rnxPFaYzM/edit#gid=1980912882</a:t>
                      </a:r>
                      <a:endParaRPr sz="800" u="sng" cap="none" strike="noStrike">
                        <a:solidFill>
                          <a:schemeClr val="hlink"/>
                        </a:solidFill>
                        <a:hlinkClick r:id="rId17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US</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79"/>
                        </a:rPr>
                        <a:t>https://docs.google.com/spreadsheets/d/1YkbdNmsd3nGkOB5mj9rJPFdrklSEI8eKobj1kMc79kM/edit#gid=773130465</a:t>
                      </a:r>
                      <a:endParaRPr sz="800" u="sng" cap="none" strike="noStrike">
                        <a:solidFill>
                          <a:schemeClr val="hlink"/>
                        </a:solidFill>
                        <a:hlinkClick r:id="rId18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81"/>
                        </a:rPr>
                        <a:t>https://docs.google.com/spreadsheets/d/1dtyVCzL0ozJ2Z0QwG51iSvnEBsZ34tJskIFGwZPF2sQ/edit#gid=1438439112</a:t>
                      </a:r>
                      <a:endParaRPr sz="800" u="sng" cap="none" strike="noStrike">
                        <a:solidFill>
                          <a:schemeClr val="hlink"/>
                        </a:solidFill>
                        <a:hlinkClick r:id="rId18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83"/>
                        </a:rPr>
                        <a:t>https://docs.google.com/spreadsheets/d/1VL45GOxE8qtjXgcCjSri5dvFj2RUfH5Pu7bnnfFbmYI/edit#gid=1896084342</a:t>
                      </a:r>
                      <a:endParaRPr sz="800" u="sng" cap="none" strike="noStrike">
                        <a:solidFill>
                          <a:schemeClr val="hlink"/>
                        </a:solidFill>
                        <a:hlinkClick r:id="rId18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85"/>
                        </a:rPr>
                        <a:t>https://docs.google.com/spreadsheets/d/15o5forXt-OcPEes7eRTFUhQymx7fs0zKm-9HqExZFDs/edit#gid=306282350</a:t>
                      </a:r>
                      <a:endParaRPr sz="800" u="sng" cap="none" strike="noStrike">
                        <a:solidFill>
                          <a:schemeClr val="hlink"/>
                        </a:solidFill>
                        <a:hlinkClick r:id="rId18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4375">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IN BPO</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87"/>
                        </a:rPr>
                        <a:t>https://docs.google.com/spreadsheets/d/1-LJJv79y6jpH60FrxTCvM667HnELZ2qPIWGG0x3RnSI/edit#gid=1349314138</a:t>
                      </a:r>
                      <a:endParaRPr sz="800" u="sng" cap="none" strike="noStrike">
                        <a:solidFill>
                          <a:schemeClr val="hlink"/>
                        </a:solidFill>
                        <a:hlinkClick r:id="rId18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89"/>
                        </a:rPr>
                        <a:t>https://docs.google.com/spreadsheets/d/1BRFUwXHeqcYzLMihAg3E4gzlxztEL9gWTR6Js2cSFxE/edit#gid=1188929572</a:t>
                      </a:r>
                      <a:endParaRPr sz="800" u="sng" cap="none" strike="noStrike">
                        <a:solidFill>
                          <a:schemeClr val="hlink"/>
                        </a:solidFill>
                        <a:hlinkClick r:id="rId19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91"/>
                        </a:rPr>
                        <a:t>https://docs.google.com/spreadsheets/d/1zc-yYoYqd7qo5qBEVHqiW6cz23TST95-VFLdGMDosdc/edit#gid=220120442</a:t>
                      </a:r>
                      <a:endParaRPr sz="800" u="sng" cap="none" strike="noStrike">
                        <a:solidFill>
                          <a:schemeClr val="hlink"/>
                        </a:solidFill>
                        <a:hlinkClick r:id="rId19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93"/>
                        </a:rPr>
                        <a:t>https://docs.google.com/spreadsheets/d/1bpwPfb3nj55WR7V58clj_Ot5s-vsghC_uRK_Y0vXdAU/edit#gid=1280375475</a:t>
                      </a:r>
                      <a:endParaRPr sz="800" u="sng" cap="none" strike="noStrike">
                        <a:solidFill>
                          <a:schemeClr val="hlink"/>
                        </a:solidFill>
                        <a:hlinkClick r:id="rId19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BR BPO</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95"/>
                        </a:rPr>
                        <a:t>https://docs.google.com/spreadsheets/d/1fwrSunRQVhef840aEgyqyys7Ce0DESDEHwesS0MQLuo/edit#gid=1349314138</a:t>
                      </a:r>
                      <a:endParaRPr sz="800" u="sng" cap="none" strike="noStrike">
                        <a:solidFill>
                          <a:schemeClr val="hlink"/>
                        </a:solidFill>
                        <a:hlinkClick r:id="rId19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97"/>
                        </a:rPr>
                        <a:t>https://docs.google.com/spreadsheets/d/1RPHK4ZuBxNvJI8I_VLjDnE_heijDmHnJdIwl6sxhXnk/edit#gid=1438439112</a:t>
                      </a:r>
                      <a:endParaRPr sz="800" u="sng" cap="none" strike="noStrike">
                        <a:solidFill>
                          <a:schemeClr val="hlink"/>
                        </a:solidFill>
                        <a:hlinkClick r:id="rId19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199"/>
                        </a:rPr>
                        <a:t>https://docs.google.com/spreadsheets/d/1Sl2iOn8nwD850rVkUNmFmHOd8STqO3yKaEItUqmxMgI/edit#gid=2771340</a:t>
                      </a:r>
                      <a:endParaRPr sz="800" u="sng" cap="none" strike="noStrike">
                        <a:solidFill>
                          <a:schemeClr val="hlink"/>
                        </a:solidFill>
                        <a:hlinkClick r:id="rId20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01"/>
                        </a:rPr>
                        <a:t>https://docs.google.com/spreadsheets/d/14eNnsqFRURw_9Sz3McQCnHVXzqpwgXLOTMA72aCTlcI/edit#gid=1611175856</a:t>
                      </a:r>
                      <a:endParaRPr sz="800" u="sng" cap="none" strike="noStrike">
                        <a:solidFill>
                          <a:schemeClr val="hlink"/>
                        </a:solidFill>
                        <a:hlinkClick r:id="rId202"/>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09600">
                <a:tc>
                  <a:txBody>
                    <a:bodyPr/>
                    <a:lstStyle/>
                    <a:p>
                      <a:pPr indent="0" lvl="0" marL="0" marR="0" rtl="0" algn="ctr">
                        <a:lnSpc>
                          <a:spcPct val="115000"/>
                        </a:lnSpc>
                        <a:spcBef>
                          <a:spcPts val="0"/>
                        </a:spcBef>
                        <a:spcAft>
                          <a:spcPts val="0"/>
                        </a:spcAft>
                        <a:buClr>
                          <a:srgbClr val="000000"/>
                        </a:buClr>
                        <a:buSzPts val="1200"/>
                        <a:buFont typeface="Arial"/>
                        <a:buNone/>
                      </a:pPr>
                      <a:r>
                        <a:rPr lang="en" sz="1200" u="none" cap="none" strike="noStrike">
                          <a:solidFill>
                            <a:srgbClr val="FF6600"/>
                          </a:solidFill>
                        </a:rPr>
                        <a:t>US BPO - Tempe</a:t>
                      </a:r>
                      <a:endParaRPr sz="1200" u="none" cap="none" strike="noStrike">
                        <a:solidFill>
                          <a:srgbClr val="FF6600"/>
                        </a:solidFill>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03"/>
                        </a:rPr>
                        <a:t>https://docs.google.com/spreadsheets/d/16hvUHIBCveszrl0driYFrtrd92MtW7wvyx4w_n3O4yU/edit#gid=1847753359</a:t>
                      </a:r>
                      <a:endParaRPr sz="800" u="sng" cap="none" strike="noStrike">
                        <a:solidFill>
                          <a:schemeClr val="hlink"/>
                        </a:solidFill>
                        <a:hlinkClick r:id="rId204"/>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05"/>
                        </a:rPr>
                        <a:t>https://docs.google.com/spreadsheets/d/1vUVIdQuCaO0Jy6vaXuvh3oU3-AcIT5gnNqlGRttZies/edit#gid=2111882528</a:t>
                      </a:r>
                      <a:endParaRPr sz="800" u="sng" cap="none" strike="noStrike">
                        <a:solidFill>
                          <a:schemeClr val="hlink"/>
                        </a:solidFill>
                        <a:hlinkClick r:id="rId206"/>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07"/>
                        </a:rPr>
                        <a:t>https://docs.google.com/spreadsheets/d/11dHz1ZF0EwgsM-1ib_UqPg9SWMmbicDdjsFOzKlY_a0/edit#gid=2771340</a:t>
                      </a:r>
                      <a:endParaRPr sz="800" u="sng" cap="none" strike="noStrike">
                        <a:solidFill>
                          <a:schemeClr val="hlink"/>
                        </a:solidFill>
                        <a:hlinkClick r:id="rId208"/>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sng" cap="none" strike="noStrike">
                          <a:solidFill>
                            <a:schemeClr val="hlink"/>
                          </a:solidFill>
                          <a:hlinkClick r:id="rId209"/>
                        </a:rPr>
                        <a:t>https://docs.google.com/spreadsheets/d/15o5forXt-OcPEes7eRTFUhQymx7fs0zKm-9HqExZFDs/edit#gid=306282350</a:t>
                      </a:r>
                      <a:endParaRPr sz="800" u="sng" cap="none" strike="noStrike">
                        <a:solidFill>
                          <a:schemeClr val="hlink"/>
                        </a:solidFill>
                        <a:hlinkClick r:id="rId210"/>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117000" y="205300"/>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Where are we going?</a:t>
            </a:r>
            <a:endParaRPr/>
          </a:p>
        </p:txBody>
      </p:sp>
      <p:sp>
        <p:nvSpPr>
          <p:cNvPr id="124" name="Google Shape;124;p21"/>
          <p:cNvSpPr txBox="1"/>
          <p:nvPr>
            <p:ph idx="1" type="body"/>
          </p:nvPr>
        </p:nvSpPr>
        <p:spPr>
          <a:xfrm>
            <a:off x="420200" y="1712300"/>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pic>
        <p:nvPicPr>
          <p:cNvPr id="125" name="Google Shape;125;p21"/>
          <p:cNvPicPr preferRelativeResize="0"/>
          <p:nvPr/>
        </p:nvPicPr>
        <p:blipFill rotWithShape="1">
          <a:blip r:embed="rId3">
            <a:alphaModFix/>
          </a:blip>
          <a:srcRect b="0" l="0" r="0" t="0"/>
          <a:stretch/>
        </p:blipFill>
        <p:spPr>
          <a:xfrm>
            <a:off x="152400" y="152400"/>
            <a:ext cx="9525" cy="9525"/>
          </a:xfrm>
          <a:prstGeom prst="rect">
            <a:avLst/>
          </a:prstGeom>
          <a:noFill/>
          <a:ln>
            <a:noFill/>
          </a:ln>
        </p:spPr>
      </p:pic>
      <p:sp>
        <p:nvSpPr>
          <p:cNvPr id="126" name="Google Shape;126;p21"/>
          <p:cNvSpPr txBox="1"/>
          <p:nvPr/>
        </p:nvSpPr>
        <p:spPr>
          <a:xfrm>
            <a:off x="387275" y="1016375"/>
            <a:ext cx="8453400" cy="381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0" i="0" lang="en" sz="1400" u="none" cap="none" strike="noStrike">
                <a:solidFill>
                  <a:srgbClr val="FFFFFF"/>
                </a:solidFill>
                <a:latin typeface="Roboto"/>
                <a:ea typeface="Roboto"/>
                <a:cs typeface="Roboto"/>
                <a:sym typeface="Roboto"/>
              </a:rPr>
              <a:t>Automated delivery of missing companies identified on a competitor yesterday, onto Indeed today</a:t>
            </a:r>
            <a:endParaRPr b="0" i="0" sz="1400" u="none" cap="none" strike="noStrike">
              <a:solidFill>
                <a:srgbClr val="FFFFFF"/>
              </a:solidFill>
              <a:latin typeface="Roboto"/>
              <a:ea typeface="Roboto"/>
              <a:cs typeface="Roboto"/>
              <a:sym typeface="Roboto"/>
            </a:endParaRPr>
          </a:p>
        </p:txBody>
      </p:sp>
      <p:pic>
        <p:nvPicPr>
          <p:cNvPr id="127" name="Google Shape;127;p21"/>
          <p:cNvPicPr preferRelativeResize="0"/>
          <p:nvPr/>
        </p:nvPicPr>
        <p:blipFill rotWithShape="1">
          <a:blip r:embed="rId4">
            <a:alphaModFix/>
          </a:blip>
          <a:srcRect b="0" l="0" r="0" t="0"/>
          <a:stretch/>
        </p:blipFill>
        <p:spPr>
          <a:xfrm>
            <a:off x="939750" y="1806776"/>
            <a:ext cx="7117677" cy="3024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