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Lst>
  <p:sldSz cx="9144000" cy="5143500" type="screen16x9"/>
  <p:notesSz cx="6858000" cy="9144000"/>
  <p:embeddedFontLst>
    <p:embeddedFont>
      <p:font typeface="Average" panose="020B0604020202020204" charset="0"/>
      <p:regular r:id="rId40"/>
    </p:embeddedFont>
    <p:embeddedFont>
      <p:font typeface="Calibri" panose="020F0502020204030204" pitchFamily="34" charset="0"/>
      <p:regular r:id="rId41"/>
      <p:bold r:id="rId42"/>
      <p:italic r:id="rId43"/>
      <p:boldItalic r:id="rId44"/>
    </p:embeddedFont>
    <p:embeddedFont>
      <p:font typeface="Helvetica Neue" panose="020B0604020202020204" charset="0"/>
      <p:regular r:id="rId45"/>
      <p:bold r:id="rId46"/>
      <p:italic r:id="rId47"/>
      <p:boldItalic r:id="rId48"/>
    </p:embeddedFont>
    <p:embeddedFont>
      <p:font typeface="Helvetica Neue Light" panose="020B0604020202020204" charset="0"/>
      <p:regular r:id="rId49"/>
      <p:bold r:id="rId50"/>
      <p:italic r:id="rId51"/>
      <p:boldItalic r:id="rId52"/>
    </p:embeddedFont>
    <p:embeddedFont>
      <p:font typeface="Oswald" panose="00000500000000000000" pitchFamily="2" charset="0"/>
      <p:regular r:id="rId53"/>
      <p:bold r:id="rId54"/>
    </p:embeddedFont>
    <p:embeddedFont>
      <p:font typeface="Roboto" panose="02000000000000000000" pitchFamily="2"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0" roundtripDataSignature="AMtx7mibT5yJHoWp8yWtYfuFs9RyrCYf5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902E747-2D32-4255-AF7D-13EAA1EC45D2}">
  <a:tblStyle styleId="{0902E747-2D32-4255-AF7D-13EAA1EC45D2}"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chemeClr val="dk1"/>
          </a:solidFill>
        </a:fill>
      </a:tcStyle>
    </a:wholeTbl>
    <a:band1H>
      <a:tcTxStyle/>
      <a:tcStyle>
        <a:tcBdr/>
        <a:fill>
          <a:solidFill>
            <a:schemeClr val="dk1"/>
          </a:solidFill>
        </a:fill>
      </a:tcStyle>
    </a:band1H>
    <a:band2H>
      <a:tcTxStyle/>
      <a:tcStyle>
        <a:tcBdr/>
      </a:tcStyle>
    </a:band2H>
    <a:band1V>
      <a:tcTxStyle/>
      <a:tcStyle>
        <a:tcBdr/>
        <a:fill>
          <a:solidFill>
            <a:schemeClr val="dk1"/>
          </a:solidFill>
        </a:fill>
      </a:tcStyle>
    </a:band1V>
    <a:band2V>
      <a:tcTxStyle/>
      <a:tcStyle>
        <a:tcBdr/>
      </a:tcStyle>
    </a:band2V>
    <a:lastCol>
      <a:tcTxStyle b="on" i="off">
        <a:font>
          <a:latin typeface="Arial"/>
          <a:ea typeface="Arial"/>
          <a:cs typeface="Arial"/>
        </a:font>
        <a:schemeClr val="lt1"/>
      </a:tcTxStyle>
      <a:tcStyle>
        <a:tcBdr/>
        <a:fill>
          <a:solidFill>
            <a:schemeClr val="dk1"/>
          </a:solidFill>
        </a:fill>
      </a:tcStyle>
    </a:lastCol>
    <a:firstCol>
      <a:tcTxStyle b="on" i="off">
        <a:font>
          <a:latin typeface="Arial"/>
          <a:ea typeface="Arial"/>
          <a:cs typeface="Arial"/>
        </a:font>
        <a:schemeClr val="lt1"/>
      </a:tcTxStyle>
      <a:tcStyle>
        <a:tcBdr/>
        <a:fill>
          <a:solidFill>
            <a:schemeClr val="dk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96"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font" Target="fonts/font19.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font" Target="fonts/font1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60"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EXlMy9jE5ro"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EXlMy9jE5ro"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68" name="Google Shape;6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p>
        </p:txBody>
      </p:sp>
      <p:sp>
        <p:nvSpPr>
          <p:cNvPr id="173" name="Google Shape;17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8622a00c3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18622a00c3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p>
        </p:txBody>
      </p:sp>
      <p:sp>
        <p:nvSpPr>
          <p:cNvPr id="226" name="Google Shape;22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73" name="Google Shape;7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0" algn="l" rtl="0">
              <a:lnSpc>
                <a:spcPct val="115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0" algn="l" rtl="0">
              <a:lnSpc>
                <a:spcPct val="115000"/>
              </a:lnSpc>
              <a:spcBef>
                <a:spcPts val="0"/>
              </a:spcBef>
              <a:spcAft>
                <a:spcPts val="0"/>
              </a:spcAft>
              <a:buSzPts val="1400"/>
              <a:buNone/>
            </a:pPr>
            <a:r>
              <a:rPr lang="en" dirty="0"/>
              <a:t>Agile Velocity - ACSM Manual</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1" name="Google Shape;25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0" algn="l" rtl="0">
              <a:lnSpc>
                <a:spcPct val="115000"/>
              </a:lnSpc>
              <a:spcBef>
                <a:spcPts val="0"/>
              </a:spcBef>
              <a:spcAft>
                <a:spcPts val="0"/>
              </a:spcAft>
              <a:buSzPts val="1400"/>
              <a:buNone/>
            </a:pPr>
            <a:r>
              <a:rPr lang="en"/>
              <a:t>Agile Velocity - ACSM Manual</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 name="Google Shape;260;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0" algn="l" rtl="0">
              <a:lnSpc>
                <a:spcPct val="115000"/>
              </a:lnSpc>
              <a:spcBef>
                <a:spcPts val="0"/>
              </a:spcBef>
              <a:spcAft>
                <a:spcPts val="0"/>
              </a:spcAft>
              <a:buSzPts val="1400"/>
              <a:buNone/>
            </a:pPr>
            <a:r>
              <a:rPr lang="en" dirty="0"/>
              <a:t>Agile Velocity - ACSM Manual</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0" algn="l" rtl="0">
              <a:lnSpc>
                <a:spcPct val="115000"/>
              </a:lnSpc>
              <a:spcBef>
                <a:spcPts val="0"/>
              </a:spcBef>
              <a:spcAft>
                <a:spcPts val="0"/>
              </a:spcAft>
              <a:buSzPts val="1400"/>
              <a:buNone/>
            </a:pPr>
            <a:r>
              <a:rPr lang="en"/>
              <a:t>Agile Velocity - ACSM Manual</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0" algn="l" rtl="0">
              <a:lnSpc>
                <a:spcPct val="115000"/>
              </a:lnSpc>
              <a:spcBef>
                <a:spcPts val="0"/>
              </a:spcBef>
              <a:spcAft>
                <a:spcPts val="0"/>
              </a:spcAft>
              <a:buSzPts val="1400"/>
              <a:buNone/>
            </a:pPr>
            <a:r>
              <a:rPr lang="en"/>
              <a:t>Agile Velocity - ACSM Manual</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Google Shape;285;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0" algn="l" rtl="0">
              <a:lnSpc>
                <a:spcPct val="115000"/>
              </a:lnSpc>
              <a:spcBef>
                <a:spcPts val="0"/>
              </a:spcBef>
              <a:spcAft>
                <a:spcPts val="0"/>
              </a:spcAft>
              <a:buSzPts val="1400"/>
              <a:buNone/>
            </a:pPr>
            <a:r>
              <a:rPr lang="en"/>
              <a:t>Agile Velocity - ACSM Manual</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p>
        </p:txBody>
      </p:sp>
      <p:sp>
        <p:nvSpPr>
          <p:cNvPr id="292" name="Google Shape;29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1" name="Google Shape;301;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0" algn="l" rtl="0">
              <a:lnSpc>
                <a:spcPct val="115000"/>
              </a:lnSpc>
              <a:spcBef>
                <a:spcPts val="0"/>
              </a:spcBef>
              <a:spcAft>
                <a:spcPts val="0"/>
              </a:spcAft>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0" algn="l" rtl="0">
              <a:lnSpc>
                <a:spcPct val="115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p>
        </p:txBody>
      </p:sp>
      <p:sp>
        <p:nvSpPr>
          <p:cNvPr id="79" name="Google Shape;7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0" algn="l" rtl="0">
              <a:lnSpc>
                <a:spcPct val="115000"/>
              </a:lnSpc>
              <a:spcBef>
                <a:spcPts val="0"/>
              </a:spcBef>
              <a:spcAft>
                <a:spcPts val="0"/>
              </a:spcAft>
              <a:buSzPts val="14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8622a00c3d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g18622a00c3d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0" algn="l" rtl="0">
              <a:lnSpc>
                <a:spcPct val="115000"/>
              </a:lnSpc>
              <a:spcBef>
                <a:spcPts val="0"/>
              </a:spcBef>
              <a:spcAft>
                <a:spcPts val="0"/>
              </a:spcAft>
              <a:buSzPts val="14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0" algn="l" rtl="0">
              <a:lnSpc>
                <a:spcPct val="115000"/>
              </a:lnSpc>
              <a:spcBef>
                <a:spcPts val="0"/>
              </a:spcBef>
              <a:spcAft>
                <a:spcPts val="0"/>
              </a:spcAft>
              <a:buSzPts val="1400"/>
              <a:buNone/>
            </a:pPr>
            <a:r>
              <a:rPr lang="en" sz="1350">
                <a:solidFill>
                  <a:srgbClr val="333333"/>
                </a:solidFill>
                <a:highlight>
                  <a:srgbClr val="FFFFFF"/>
                </a:highlight>
                <a:latin typeface="Helvetica Neue"/>
                <a:ea typeface="Helvetica Neue"/>
                <a:cs typeface="Helvetica Neue"/>
                <a:sym typeface="Helvetica Neue"/>
              </a:rPr>
              <a:t>Traditional sequential-lifecycle development doesn’t work well. It doesn’t work well for either small or large product development efforts. Since 2001, Agile development and Scrum in particular have revolutionized software development, but when asked how to apply Agile development to large groups many people say “don’t” or “just use a small team” or “do Scrum at the team level.” None of those answers is particularly useful, and while it is true that it is best to avoid adding people to your development effort, it is also true that large scale product development isn’t going away so we need to discover ways to do it well.</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7" name="Google Shape;337;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0" algn="l" rtl="0">
              <a:lnSpc>
                <a:spcPct val="115000"/>
              </a:lnSpc>
              <a:spcBef>
                <a:spcPts val="0"/>
              </a:spcBef>
              <a:spcAft>
                <a:spcPts val="0"/>
              </a:spcAft>
              <a:buSzPts val="1400"/>
              <a:buNone/>
            </a:pPr>
            <a:r>
              <a:rPr lang="en" sz="1350">
                <a:solidFill>
                  <a:srgbClr val="333333"/>
                </a:solidFill>
                <a:highlight>
                  <a:srgbClr val="FFFFFF"/>
                </a:highlight>
                <a:latin typeface="Helvetica Neue"/>
                <a:ea typeface="Helvetica Neue"/>
                <a:cs typeface="Helvetica Neue"/>
                <a:sym typeface="Helvetica Neue"/>
              </a:rPr>
              <a:t>Challenge the leadership to come up with the most effective scrum framework for the COPS group - without the systems, checks, rechecks, siloed work</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8622a00c3d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6" name="Google Shape;346;g18622a00c3d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0" algn="l" rtl="0">
              <a:lnSpc>
                <a:spcPct val="115000"/>
              </a:lnSpc>
              <a:spcBef>
                <a:spcPts val="0"/>
              </a:spcBef>
              <a:spcAft>
                <a:spcPts val="0"/>
              </a:spcAft>
              <a:buSzPts val="1400"/>
              <a:buNone/>
            </a:pPr>
            <a:r>
              <a:rPr lang="en" sz="1350">
                <a:solidFill>
                  <a:srgbClr val="333333"/>
                </a:solidFill>
                <a:highlight>
                  <a:srgbClr val="FFFFFF"/>
                </a:highlight>
                <a:latin typeface="Helvetica Neue"/>
                <a:ea typeface="Helvetica Neue"/>
                <a:cs typeface="Helvetica Neue"/>
                <a:sym typeface="Helvetica Neue"/>
              </a:rPr>
              <a:t>Challenge the leadership to come up with the most effective scrum framework for the COPS group - without the systems, checks, rechecks, siloed work</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5" name="Google Shape;355;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0" algn="l" rtl="0">
              <a:lnSpc>
                <a:spcPct val="115000"/>
              </a:lnSpc>
              <a:spcBef>
                <a:spcPts val="0"/>
              </a:spcBef>
              <a:spcAft>
                <a:spcPts val="0"/>
              </a:spcAft>
              <a:buSzPts val="14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67" name="Google Shape;36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3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72" name="Google Shape;37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p>
        </p:txBody>
      </p:sp>
      <p:sp>
        <p:nvSpPr>
          <p:cNvPr id="88" name="Google Shape;8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u="sng">
                <a:solidFill>
                  <a:schemeClr val="hlink"/>
                </a:solidFill>
                <a:hlinkClick r:id="rId3"/>
              </a:rPr>
              <a:t>https://www.youtube.com/watch?v=EXlMy9jE5ro</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It can be something as small as washing the dishes.. Or reading.. Or as big as going to the olympics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u="sng">
                <a:solidFill>
                  <a:schemeClr val="hlink"/>
                </a:solidFill>
                <a:hlinkClick r:id="rId3"/>
              </a:rPr>
              <a:t>https://www.youtube.com/watch?v=EXlMy9jE5ro</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9"/>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g177bd53027f_0_103"/>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3" name="Google Shape;43;g177bd53027f_0_103"/>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g177bd53027f_0_103"/>
          <p:cNvSpPr txBox="1">
            <a:spLocks noGrp="1"/>
          </p:cNvSpPr>
          <p:nvPr>
            <p:ph type="title"/>
          </p:nvPr>
        </p:nvSpPr>
        <p:spPr>
          <a:xfrm>
            <a:off x="265500" y="1081400"/>
            <a:ext cx="4045200" cy="1710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5" name="Google Shape;45;g177bd53027f_0_103"/>
          <p:cNvSpPr txBox="1">
            <a:spLocks noGrp="1"/>
          </p:cNvSpPr>
          <p:nvPr>
            <p:ph type="subTitle" idx="1"/>
          </p:nvPr>
        </p:nvSpPr>
        <p:spPr>
          <a:xfrm>
            <a:off x="265500" y="2845201"/>
            <a:ext cx="4045200" cy="1345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6" name="Google Shape;46;g177bd53027f_0_103"/>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47" name="Google Shape;47;g177bd53027f_0_103"/>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g177bd53027f_0_1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50" name="Google Shape;50;g177bd53027f_0_110"/>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g177bd53027f_0_113"/>
          <p:cNvSpPr txBox="1">
            <a:spLocks noGrp="1"/>
          </p:cNvSpPr>
          <p:nvPr>
            <p:ph type="title" hasCustomPrompt="1"/>
          </p:nvPr>
        </p:nvSpPr>
        <p:spPr>
          <a:xfrm>
            <a:off x="311700" y="1255275"/>
            <a:ext cx="8520600" cy="1890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3" name="Google Shape;53;g177bd53027f_0_113"/>
          <p:cNvSpPr txBox="1">
            <a:spLocks noGrp="1"/>
          </p:cNvSpPr>
          <p:nvPr>
            <p:ph type="body" idx="1"/>
          </p:nvPr>
        </p:nvSpPr>
        <p:spPr>
          <a:xfrm>
            <a:off x="311700" y="32284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4" name="Google Shape;54;g177bd53027f_0_113"/>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g177bd53027f_0_117"/>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ransition - Blue 02">
  <p:cSld name="Transition - Blue 02">
    <p:bg>
      <p:bgPr>
        <a:solidFill>
          <a:srgbClr val="2164F3"/>
        </a:solidFill>
        <a:effectLst/>
      </p:bgPr>
    </p:bg>
    <p:spTree>
      <p:nvGrpSpPr>
        <p:cNvPr id="1" name="Shape 57"/>
        <p:cNvGrpSpPr/>
        <p:nvPr/>
      </p:nvGrpSpPr>
      <p:grpSpPr>
        <a:xfrm>
          <a:off x="0" y="0"/>
          <a:ext cx="0" cy="0"/>
          <a:chOff x="0" y="0"/>
          <a:chExt cx="0" cy="0"/>
        </a:xfrm>
      </p:grpSpPr>
      <p:pic>
        <p:nvPicPr>
          <p:cNvPr id="58" name="Google Shape;58;g177bd53027f_0_120" descr="A close up of a logo &#10; &#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spTree>
  </p:cSld>
  <p:clrMapOvr>
    <a:masterClrMapping/>
  </p:clrMapOvr>
  <p:extLst>
    <p:ext uri="{DCECCB84-F9BA-43D5-87BE-67443E8EF086}">
      <p15:sldGuideLst xmlns:p15="http://schemas.microsoft.com/office/powerpoint/2012/main">
        <p15:guide id="1" pos="480">
          <p15:clr>
            <a:srgbClr val="FBAE40"/>
          </p15:clr>
        </p15:guide>
        <p15:guide id="2" pos="5280">
          <p15:clr>
            <a:srgbClr val="FBAE40"/>
          </p15:clr>
        </p15:guide>
        <p15:guide id="3" pos="2880">
          <p15:clr>
            <a:srgbClr val="FBAE40"/>
          </p15:clr>
        </p15:guide>
        <p15:guide id="4" orient="horz" pos="16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2164F3"/>
        </a:solidFill>
        <a:effectLst/>
      </p:bgPr>
    </p:bg>
    <p:spTree>
      <p:nvGrpSpPr>
        <p:cNvPr id="1" name="Shape 59"/>
        <p:cNvGrpSpPr/>
        <p:nvPr/>
      </p:nvGrpSpPr>
      <p:grpSpPr>
        <a:xfrm>
          <a:off x="0" y="0"/>
          <a:ext cx="0" cy="0"/>
          <a:chOff x="0" y="0"/>
          <a:chExt cx="0" cy="0"/>
        </a:xfrm>
      </p:grpSpPr>
      <p:pic>
        <p:nvPicPr>
          <p:cNvPr id="60" name="Google Shape;60;g177bd53027f_0_123" descr="Indeed-Logo-White.png"/>
          <p:cNvPicPr preferRelativeResize="0"/>
          <p:nvPr/>
        </p:nvPicPr>
        <p:blipFill rotWithShape="1">
          <a:blip r:embed="rId2">
            <a:alphaModFix/>
          </a:blip>
          <a:srcRect/>
          <a:stretch/>
        </p:blipFill>
        <p:spPr>
          <a:xfrm>
            <a:off x="4179479" y="1135345"/>
            <a:ext cx="788120" cy="209837"/>
          </a:xfrm>
          <a:prstGeom prst="rect">
            <a:avLst/>
          </a:prstGeom>
          <a:noFill/>
          <a:ln>
            <a:noFill/>
          </a:ln>
        </p:spPr>
      </p:pic>
      <p:cxnSp>
        <p:nvCxnSpPr>
          <p:cNvPr id="61" name="Google Shape;61;g177bd53027f_0_123"/>
          <p:cNvCxnSpPr/>
          <p:nvPr/>
        </p:nvCxnSpPr>
        <p:spPr>
          <a:xfrm>
            <a:off x="4236079" y="1614275"/>
            <a:ext cx="731400" cy="0"/>
          </a:xfrm>
          <a:prstGeom prst="straightConnector1">
            <a:avLst/>
          </a:prstGeom>
          <a:noFill/>
          <a:ln w="9525" cap="flat" cmpd="sng">
            <a:solidFill>
              <a:schemeClr val="lt1"/>
            </a:solidFill>
            <a:prstDash val="solid"/>
            <a:miter lim="800000"/>
            <a:headEnd type="none" w="sm" len="sm"/>
            <a:tailEnd type="none" w="sm" len="sm"/>
          </a:ln>
        </p:spPr>
      </p:cxnSp>
      <p:sp>
        <p:nvSpPr>
          <p:cNvPr id="62" name="Google Shape;62;g177bd53027f_0_123"/>
          <p:cNvSpPr/>
          <p:nvPr/>
        </p:nvSpPr>
        <p:spPr>
          <a:xfrm>
            <a:off x="0" y="3758184"/>
            <a:ext cx="9144000" cy="1385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63" name="Google Shape;63;g177bd53027f_0_123"/>
          <p:cNvSpPr txBox="1">
            <a:spLocks noGrp="1"/>
          </p:cNvSpPr>
          <p:nvPr>
            <p:ph type="body" idx="1"/>
          </p:nvPr>
        </p:nvSpPr>
        <p:spPr>
          <a:xfrm>
            <a:off x="762000" y="2059253"/>
            <a:ext cx="7620000" cy="4002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750"/>
              </a:spcBef>
              <a:spcAft>
                <a:spcPts val="0"/>
              </a:spcAft>
              <a:buClr>
                <a:schemeClr val="lt1"/>
              </a:buClr>
              <a:buSzPts val="2600"/>
              <a:buFont typeface="Helvetica Neue"/>
              <a:buNone/>
              <a:defRPr sz="2600" b="1" i="0">
                <a:solidFill>
                  <a:schemeClr val="lt1"/>
                </a:solidFill>
                <a:latin typeface="Helvetica Neue"/>
                <a:ea typeface="Helvetica Neue"/>
                <a:cs typeface="Helvetica Neue"/>
                <a:sym typeface="Helvetica Neue"/>
              </a:defRPr>
            </a:lvl1pPr>
            <a:lvl2pPr marL="914400" lvl="1" indent="-228600" algn="l">
              <a:lnSpc>
                <a:spcPct val="90000"/>
              </a:lnSpc>
              <a:spcBef>
                <a:spcPts val="375"/>
              </a:spcBef>
              <a:spcAft>
                <a:spcPts val="0"/>
              </a:spcAft>
              <a:buClr>
                <a:schemeClr val="dk1"/>
              </a:buClr>
              <a:buSzPts val="1600"/>
              <a:buFont typeface="Helvetica Neue Light"/>
              <a:buNone/>
              <a:defRPr/>
            </a:lvl2pPr>
            <a:lvl3pPr marL="1371600" lvl="2" indent="-228600" algn="l">
              <a:lnSpc>
                <a:spcPct val="90000"/>
              </a:lnSpc>
              <a:spcBef>
                <a:spcPts val="375"/>
              </a:spcBef>
              <a:spcAft>
                <a:spcPts val="0"/>
              </a:spcAft>
              <a:buClr>
                <a:schemeClr val="dk1"/>
              </a:buClr>
              <a:buSzPts val="1400"/>
              <a:buFont typeface="Helvetica Neue Light"/>
              <a:buNone/>
              <a:defRPr/>
            </a:lvl3pPr>
            <a:lvl4pPr marL="1828800" lvl="3" indent="-228600" algn="l">
              <a:lnSpc>
                <a:spcPct val="90000"/>
              </a:lnSpc>
              <a:spcBef>
                <a:spcPts val="375"/>
              </a:spcBef>
              <a:spcAft>
                <a:spcPts val="0"/>
              </a:spcAft>
              <a:buClr>
                <a:schemeClr val="dk1"/>
              </a:buClr>
              <a:buSzPts val="1200"/>
              <a:buFont typeface="Helvetica Neue Light"/>
              <a:buNone/>
              <a:defRPr/>
            </a:lvl4pPr>
            <a:lvl5pPr marL="2286000" lvl="4" indent="-228600" algn="l">
              <a:lnSpc>
                <a:spcPct val="90000"/>
              </a:lnSpc>
              <a:spcBef>
                <a:spcPts val="375"/>
              </a:spcBef>
              <a:spcAft>
                <a:spcPts val="0"/>
              </a:spcAft>
              <a:buClr>
                <a:schemeClr val="dk1"/>
              </a:buClr>
              <a:buSzPts val="1000"/>
              <a:buFont typeface="Helvetica Neue Light"/>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4" name="Google Shape;64;g177bd53027f_0_123"/>
          <p:cNvSpPr txBox="1">
            <a:spLocks noGrp="1"/>
          </p:cNvSpPr>
          <p:nvPr>
            <p:ph type="body" idx="2"/>
          </p:nvPr>
        </p:nvSpPr>
        <p:spPr>
          <a:xfrm>
            <a:off x="761999" y="4111784"/>
            <a:ext cx="7620000" cy="2823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750"/>
              </a:spcBef>
              <a:spcAft>
                <a:spcPts val="0"/>
              </a:spcAft>
              <a:buClr>
                <a:srgbClr val="E9795A"/>
              </a:buClr>
              <a:buSzPts val="2000"/>
              <a:buFont typeface="Helvetica Neue"/>
              <a:buNone/>
              <a:defRPr sz="2000" b="1" i="0">
                <a:solidFill>
                  <a:srgbClr val="E9795A"/>
                </a:solidFill>
                <a:latin typeface="Helvetica Neue"/>
                <a:ea typeface="Helvetica Neue"/>
                <a:cs typeface="Helvetica Neue"/>
                <a:sym typeface="Helvetica Neue"/>
              </a:defRPr>
            </a:lvl1pPr>
            <a:lvl2pPr marL="914400" lvl="1" indent="-228600" algn="l">
              <a:lnSpc>
                <a:spcPct val="90000"/>
              </a:lnSpc>
              <a:spcBef>
                <a:spcPts val="375"/>
              </a:spcBef>
              <a:spcAft>
                <a:spcPts val="0"/>
              </a:spcAft>
              <a:buClr>
                <a:schemeClr val="dk1"/>
              </a:buClr>
              <a:buSzPts val="1600"/>
              <a:buFont typeface="Helvetica Neue Light"/>
              <a:buNone/>
              <a:defRPr/>
            </a:lvl2pPr>
            <a:lvl3pPr marL="1371600" lvl="2" indent="-228600" algn="l">
              <a:lnSpc>
                <a:spcPct val="90000"/>
              </a:lnSpc>
              <a:spcBef>
                <a:spcPts val="375"/>
              </a:spcBef>
              <a:spcAft>
                <a:spcPts val="0"/>
              </a:spcAft>
              <a:buClr>
                <a:schemeClr val="dk1"/>
              </a:buClr>
              <a:buSzPts val="1400"/>
              <a:buFont typeface="Helvetica Neue Light"/>
              <a:buNone/>
              <a:defRPr/>
            </a:lvl3pPr>
            <a:lvl4pPr marL="1828800" lvl="3" indent="-228600" algn="l">
              <a:lnSpc>
                <a:spcPct val="90000"/>
              </a:lnSpc>
              <a:spcBef>
                <a:spcPts val="375"/>
              </a:spcBef>
              <a:spcAft>
                <a:spcPts val="0"/>
              </a:spcAft>
              <a:buClr>
                <a:schemeClr val="dk1"/>
              </a:buClr>
              <a:buSzPts val="1200"/>
              <a:buFont typeface="Helvetica Neue Light"/>
              <a:buNone/>
              <a:defRPr/>
            </a:lvl4pPr>
            <a:lvl5pPr marL="2286000" lvl="4" indent="-228600" algn="l">
              <a:lnSpc>
                <a:spcPct val="90000"/>
              </a:lnSpc>
              <a:spcBef>
                <a:spcPts val="375"/>
              </a:spcBef>
              <a:spcAft>
                <a:spcPts val="0"/>
              </a:spcAft>
              <a:buClr>
                <a:schemeClr val="dk1"/>
              </a:buClr>
              <a:buSzPts val="1000"/>
              <a:buFont typeface="Helvetica Neue Light"/>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5" name="Google Shape;65;g177bd53027f_0_123"/>
          <p:cNvSpPr txBox="1">
            <a:spLocks noGrp="1"/>
          </p:cNvSpPr>
          <p:nvPr>
            <p:ph type="body" idx="3"/>
          </p:nvPr>
        </p:nvSpPr>
        <p:spPr>
          <a:xfrm>
            <a:off x="761999" y="4428203"/>
            <a:ext cx="7620000" cy="2823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750"/>
              </a:spcBef>
              <a:spcAft>
                <a:spcPts val="0"/>
              </a:spcAft>
              <a:buClr>
                <a:srgbClr val="000000"/>
              </a:buClr>
              <a:buSzPts val="1800"/>
              <a:buFont typeface="Helvetica Neue Light"/>
              <a:buNone/>
              <a:defRPr sz="1800" b="0" i="0">
                <a:solidFill>
                  <a:srgbClr val="000000"/>
                </a:solidFill>
                <a:latin typeface="Helvetica Neue Light"/>
                <a:ea typeface="Helvetica Neue Light"/>
                <a:cs typeface="Helvetica Neue Light"/>
                <a:sym typeface="Helvetica Neue Light"/>
              </a:defRPr>
            </a:lvl1pPr>
            <a:lvl2pPr marL="914400" lvl="1" indent="-228600" algn="l">
              <a:lnSpc>
                <a:spcPct val="90000"/>
              </a:lnSpc>
              <a:spcBef>
                <a:spcPts val="375"/>
              </a:spcBef>
              <a:spcAft>
                <a:spcPts val="0"/>
              </a:spcAft>
              <a:buClr>
                <a:schemeClr val="dk1"/>
              </a:buClr>
              <a:buSzPts val="1600"/>
              <a:buFont typeface="Helvetica Neue Light"/>
              <a:buNone/>
              <a:defRPr/>
            </a:lvl2pPr>
            <a:lvl3pPr marL="1371600" lvl="2" indent="-228600" algn="l">
              <a:lnSpc>
                <a:spcPct val="90000"/>
              </a:lnSpc>
              <a:spcBef>
                <a:spcPts val="375"/>
              </a:spcBef>
              <a:spcAft>
                <a:spcPts val="0"/>
              </a:spcAft>
              <a:buClr>
                <a:schemeClr val="dk1"/>
              </a:buClr>
              <a:buSzPts val="1400"/>
              <a:buFont typeface="Helvetica Neue Light"/>
              <a:buNone/>
              <a:defRPr/>
            </a:lvl3pPr>
            <a:lvl4pPr marL="1828800" lvl="3" indent="-228600" algn="l">
              <a:lnSpc>
                <a:spcPct val="90000"/>
              </a:lnSpc>
              <a:spcBef>
                <a:spcPts val="375"/>
              </a:spcBef>
              <a:spcAft>
                <a:spcPts val="0"/>
              </a:spcAft>
              <a:buClr>
                <a:schemeClr val="dk1"/>
              </a:buClr>
              <a:buSzPts val="1200"/>
              <a:buFont typeface="Helvetica Neue Light"/>
              <a:buNone/>
              <a:defRPr/>
            </a:lvl4pPr>
            <a:lvl5pPr marL="2286000" lvl="4" indent="-228600" algn="l">
              <a:lnSpc>
                <a:spcPct val="90000"/>
              </a:lnSpc>
              <a:spcBef>
                <a:spcPts val="375"/>
              </a:spcBef>
              <a:spcAft>
                <a:spcPts val="0"/>
              </a:spcAft>
              <a:buClr>
                <a:schemeClr val="dk1"/>
              </a:buClr>
              <a:buSzPts val="1000"/>
              <a:buFont typeface="Helvetica Neue Light"/>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480">
          <p15:clr>
            <a:srgbClr val="FBAE40"/>
          </p15:clr>
        </p15:guide>
        <p15:guide id="3" pos="52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1">
  <p:cSld name="Blank">
    <p:bg>
      <p:bgPr>
        <a:solidFill>
          <a:schemeClr val="lt1"/>
        </a:solidFill>
        <a:effectLst/>
      </p:bgPr>
    </p:bg>
    <p:spTree>
      <p:nvGrpSpPr>
        <p:cNvPr id="1" name="Shape 10"/>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pos="2880">
          <p15:clr>
            <a:srgbClr val="FBAE40"/>
          </p15:clr>
        </p15:guide>
        <p15:guide id="2" pos="480">
          <p15:clr>
            <a:srgbClr val="FBAE40"/>
          </p15:clr>
        </p15:guide>
        <p15:guide id="3" pos="52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
        <p:cNvGrpSpPr/>
        <p:nvPr/>
      </p:nvGrpSpPr>
      <p:grpSpPr>
        <a:xfrm>
          <a:off x="0" y="0"/>
          <a:ext cx="0" cy="0"/>
          <a:chOff x="0" y="0"/>
          <a:chExt cx="0" cy="0"/>
        </a:xfrm>
      </p:grpSpPr>
      <p:sp>
        <p:nvSpPr>
          <p:cNvPr id="12" name="Google Shape;12;g177bd53027f_0_9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3" name="Google Shape;13;g177bd53027f_0_93"/>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grpSp>
        <p:nvGrpSpPr>
          <p:cNvPr id="15" name="Google Shape;15;g177bd53027f_0_73"/>
          <p:cNvGrpSpPr/>
          <p:nvPr/>
        </p:nvGrpSpPr>
        <p:grpSpPr>
          <a:xfrm>
            <a:off x="4350279" y="2855377"/>
            <a:ext cx="443589" cy="105632"/>
            <a:chOff x="4137525" y="2915950"/>
            <a:chExt cx="869100" cy="207000"/>
          </a:xfrm>
        </p:grpSpPr>
        <p:sp>
          <p:nvSpPr>
            <p:cNvPr id="16" name="Google Shape;16;g177bd53027f_0_73"/>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g177bd53027f_0_73"/>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g177bd53027f_0_73"/>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 name="Google Shape;19;g177bd53027f_0_73"/>
          <p:cNvSpPr txBox="1">
            <a:spLocks noGrp="1"/>
          </p:cNvSpPr>
          <p:nvPr>
            <p:ph type="ctrTitle"/>
          </p:nvPr>
        </p:nvSpPr>
        <p:spPr>
          <a:xfrm>
            <a:off x="671258" y="990800"/>
            <a:ext cx="7801500" cy="17301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0" name="Google Shape;20;g177bd53027f_0_73"/>
          <p:cNvSpPr txBox="1">
            <a:spLocks noGrp="1"/>
          </p:cNvSpPr>
          <p:nvPr>
            <p:ph type="subTitle" idx="1"/>
          </p:nvPr>
        </p:nvSpPr>
        <p:spPr>
          <a:xfrm>
            <a:off x="671250" y="3174876"/>
            <a:ext cx="78015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1" name="Google Shape;21;g177bd53027f_0_73"/>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g177bd53027f_0_81"/>
          <p:cNvSpPr txBox="1">
            <a:spLocks noGrp="1"/>
          </p:cNvSpPr>
          <p:nvPr>
            <p:ph type="title"/>
          </p:nvPr>
        </p:nvSpPr>
        <p:spPr>
          <a:xfrm>
            <a:off x="671250" y="2141250"/>
            <a:ext cx="7852200" cy="8610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4" name="Google Shape;24;g177bd53027f_0_8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g177bd53027f_0_8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7" name="Google Shape;27;g177bd53027f_0_8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8" name="Google Shape;28;g177bd53027f_0_84"/>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
        <p:cNvGrpSpPr/>
        <p:nvPr/>
      </p:nvGrpSpPr>
      <p:grpSpPr>
        <a:xfrm>
          <a:off x="0" y="0"/>
          <a:ext cx="0" cy="0"/>
          <a:chOff x="0" y="0"/>
          <a:chExt cx="0" cy="0"/>
        </a:xfrm>
      </p:grpSpPr>
      <p:sp>
        <p:nvSpPr>
          <p:cNvPr id="30" name="Google Shape;30;g177bd53027f_0_8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1" name="Google Shape;31;g177bd53027f_0_8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2" name="Google Shape;32;g177bd53027f_0_8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3" name="Google Shape;33;g177bd53027f_0_88"/>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g177bd53027f_0_96"/>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6" name="Google Shape;36;g177bd53027f_0_96"/>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7" name="Google Shape;37;g177bd53027f_0_96"/>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8"/>
        <p:cNvGrpSpPr/>
        <p:nvPr/>
      </p:nvGrpSpPr>
      <p:grpSpPr>
        <a:xfrm>
          <a:off x="0" y="0"/>
          <a:ext cx="0" cy="0"/>
          <a:chOff x="0" y="0"/>
          <a:chExt cx="0" cy="0"/>
        </a:xfrm>
      </p:grpSpPr>
      <p:sp>
        <p:nvSpPr>
          <p:cNvPr id="39" name="Google Shape;39;g177bd53027f_0_100"/>
          <p:cNvSpPr txBox="1">
            <a:spLocks noGrp="1"/>
          </p:cNvSpPr>
          <p:nvPr>
            <p:ph type="title"/>
          </p:nvPr>
        </p:nvSpPr>
        <p:spPr>
          <a:xfrm>
            <a:off x="490250" y="526350"/>
            <a:ext cx="62271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40" name="Google Shape;40;g177bd53027f_0_100"/>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g177bd53027f_0_6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1pPr>
            <a:lvl2pPr marR="0" lvl="1"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2pPr>
            <a:lvl3pPr marR="0" lvl="2"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3pPr>
            <a:lvl4pPr marR="0" lvl="3"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4pPr>
            <a:lvl5pPr marR="0" lvl="4"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5pPr>
            <a:lvl6pPr marR="0" lvl="5"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6pPr>
            <a:lvl7pPr marR="0" lvl="6"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7pPr>
            <a:lvl8pPr marR="0" lvl="7"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8pPr>
            <a:lvl9pPr marR="0" lvl="8"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9pPr>
          </a:lstStyle>
          <a:p>
            <a:endParaRPr/>
          </a:p>
        </p:txBody>
      </p:sp>
      <p:sp>
        <p:nvSpPr>
          <p:cNvPr id="7" name="Google Shape;7;g177bd53027f_0_6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accent3"/>
              </a:buClr>
              <a:buSzPts val="1800"/>
              <a:buFont typeface="Average"/>
              <a:buChar char="●"/>
              <a:defRPr sz="1800" b="0" i="0" u="none" strike="noStrike" cap="none">
                <a:solidFill>
                  <a:schemeClr val="accent3"/>
                </a:solidFill>
                <a:latin typeface="Average"/>
                <a:ea typeface="Average"/>
                <a:cs typeface="Average"/>
                <a:sym typeface="Average"/>
              </a:defRPr>
            </a:lvl1pPr>
            <a:lvl2pPr marL="914400" marR="0" lvl="1"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2pPr>
            <a:lvl3pPr marL="1371600" marR="0" lvl="2"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3pPr>
            <a:lvl4pPr marL="1828800" marR="0" lvl="3"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4pPr>
            <a:lvl5pPr marL="2286000" marR="0" lvl="4"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5pPr>
            <a:lvl6pPr marL="2743200" marR="0" lvl="5"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6pPr>
            <a:lvl7pPr marL="3200400" marR="0" lvl="6"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7pPr>
            <a:lvl8pPr marL="3657600" marR="0" lvl="7"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8pPr>
            <a:lvl9pPr marL="4114800" marR="0" lvl="8"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9pPr>
          </a:lstStyle>
          <a:p>
            <a:endParaRPr/>
          </a:p>
        </p:txBody>
      </p:sp>
      <p:sp>
        <p:nvSpPr>
          <p:cNvPr id="8" name="Google Shape;8;g177bd53027f_0_69"/>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EXlMy9jE5ro"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EXlMy9jE5ro"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EXlMy9jE5ro"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https://agilescrumguide.com/blog/files/Use-Tuckmans-Model-of-Team-Dynamics.html" TargetMode="Externa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s://agilescrumguide.com/blog/files/Use-Tuckmans-Model-of-Team-Dynamics.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hyperlink" Target="https://agilescrumguide.com/blog/files/Use-Tuckmans-Model-of-Team-Dynamics.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s://agilescrumguide.com/blog/files/Use-Tuckmans-Model-of-Team-Dynamics.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hyperlink" Target="https://agilescrumguide.com/blog/files/Use-Tuckmans-Model-of-Team-Dynamics.html" TargetMode="Externa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https://agilescrumguide.com/blog/files/Use-Tuckmans-Model-of-Team-Dynamics.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hyperlink" Target="https://less.works/less/framework/introduction.html" TargetMode="Externa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hyperlink" Target="https://less.works/less/framework/introduction.htm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hyperlink" Target="https://www.scrum.org/resources/scrum-framework-poster" TargetMode="Externa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hyperlink" Target="https://www.scrumatscale.com/scrum-at-scale-guide-read-online/" TargetMode="External"/><Relationship Id="rId3" Type="http://schemas.openxmlformats.org/officeDocument/2006/relationships/hyperlink" Target="https://scrumguides.org/scrum-guide.html" TargetMode="External"/><Relationship Id="rId7" Type="http://schemas.openxmlformats.org/officeDocument/2006/relationships/hyperlink" Target="https://less.works/"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hyperlink" Target="https://www.mountaingoatsoftware.com/agile/user-stories" TargetMode="External"/><Relationship Id="rId5" Type="http://schemas.openxmlformats.org/officeDocument/2006/relationships/hyperlink" Target="http://www.everydaykanban.com/what-is-kanban/" TargetMode="External"/><Relationship Id="rId4" Type="http://schemas.openxmlformats.org/officeDocument/2006/relationships/hyperlink" Target="http://agilemanifesto.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youtube.com/watch?v=EXlMy9jE5ro"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EXlMy9jE5ro"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youtube.com/watch?v=EXlMy9jE5ro"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youtube.com/watch?v=EXlMy9jE5r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
          <p:cNvSpPr txBox="1">
            <a:spLocks noGrp="1"/>
          </p:cNvSpPr>
          <p:nvPr>
            <p:ph type="body" idx="4294967295"/>
          </p:nvPr>
        </p:nvSpPr>
        <p:spPr>
          <a:xfrm>
            <a:off x="762000" y="2059253"/>
            <a:ext cx="7620000" cy="7203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lt1"/>
              </a:buClr>
              <a:buSzPts val="2600"/>
              <a:buFont typeface="Helvetica Neue"/>
              <a:buNone/>
            </a:pPr>
            <a:r>
              <a:rPr lang="en" sz="2700" b="1" dirty="0">
                <a:latin typeface="Helvetica Neue"/>
                <a:ea typeface="Helvetica Neue"/>
                <a:cs typeface="Helvetica Neue"/>
                <a:sym typeface="Helvetica Neue"/>
              </a:rPr>
              <a:t>A Primer to Agile,  </a:t>
            </a:r>
            <a:br>
              <a:rPr lang="en" sz="2700" b="1" dirty="0">
                <a:latin typeface="Helvetica Neue"/>
                <a:ea typeface="Helvetica Neue"/>
                <a:cs typeface="Helvetica Neue"/>
                <a:sym typeface="Helvetica Neue"/>
              </a:rPr>
            </a:br>
            <a:r>
              <a:rPr lang="en" sz="2700" b="1" dirty="0">
                <a:latin typeface="Helvetica Neue"/>
                <a:ea typeface="Helvetica Neue"/>
                <a:cs typeface="Helvetica Neue"/>
                <a:sym typeface="Helvetica Neue"/>
              </a:rPr>
              <a:t> </a:t>
            </a:r>
            <a:r>
              <a:rPr lang="en" sz="2700" b="1" i="1" dirty="0">
                <a:latin typeface="Helvetica Neue"/>
                <a:ea typeface="Helvetica Neue"/>
                <a:cs typeface="Helvetica Neue"/>
                <a:sym typeface="Helvetica Neue"/>
              </a:rPr>
              <a:t>(In One Hour)</a:t>
            </a:r>
            <a:endParaRPr sz="2700" b="1" i="1" dirty="0">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1"/>
          <p:cNvSpPr txBox="1"/>
          <p:nvPr/>
        </p:nvSpPr>
        <p:spPr>
          <a:xfrm>
            <a:off x="309625" y="0"/>
            <a:ext cx="8737200" cy="6528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800"/>
              <a:buFont typeface="Arial"/>
              <a:buNone/>
            </a:pPr>
            <a:r>
              <a:rPr lang="en" sz="1800" b="1" i="0" u="none" strike="noStrike" cap="none">
                <a:solidFill>
                  <a:schemeClr val="dk1"/>
                </a:solidFill>
                <a:latin typeface="Arial"/>
                <a:ea typeface="Arial"/>
                <a:cs typeface="Arial"/>
                <a:sym typeface="Arial"/>
              </a:rPr>
              <a:t>Team - The Art of the Flow - </a:t>
            </a:r>
            <a:r>
              <a:rPr lang="en" sz="1800" b="1" i="0" u="sng" strike="noStrike" cap="none">
                <a:solidFill>
                  <a:schemeClr val="dk1"/>
                </a:solidFill>
                <a:latin typeface="Arial"/>
                <a:ea typeface="Arial"/>
                <a:cs typeface="Arial"/>
                <a:sym typeface="Arial"/>
              </a:rPr>
              <a:t>Continuous Improvement</a:t>
            </a:r>
            <a:endParaRPr sz="1800" b="0" i="0" u="none" strike="noStrike" cap="none">
              <a:solidFill>
                <a:srgbClr val="000000"/>
              </a:solidFill>
              <a:latin typeface="Helvetica Neue Light"/>
              <a:ea typeface="Helvetica Neue Light"/>
              <a:cs typeface="Helvetica Neue Light"/>
              <a:sym typeface="Helvetica Neue Light"/>
            </a:endParaRPr>
          </a:p>
        </p:txBody>
      </p:sp>
      <p:sp>
        <p:nvSpPr>
          <p:cNvPr id="155" name="Google Shape;155;p11"/>
          <p:cNvSpPr txBox="1"/>
          <p:nvPr/>
        </p:nvSpPr>
        <p:spPr>
          <a:xfrm>
            <a:off x="6903700" y="4938200"/>
            <a:ext cx="2240400" cy="205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Helvetica Neue Light"/>
                <a:ea typeface="Helvetica Neue Light"/>
                <a:cs typeface="Helvetica Neue Light"/>
                <a:sym typeface="Helvetica Neue Light"/>
              </a:rPr>
              <a:t>Source: </a:t>
            </a:r>
            <a:r>
              <a:rPr lang="en" sz="600" b="0" i="0" u="sng" strike="noStrike" cap="none">
                <a:solidFill>
                  <a:schemeClr val="hlink"/>
                </a:solidFill>
                <a:latin typeface="Helvetica Neue Light"/>
                <a:ea typeface="Helvetica Neue Light"/>
                <a:cs typeface="Helvetica Neue Light"/>
                <a:sym typeface="Helvetica Neue Light"/>
                <a:hlinkClick r:id="rId3"/>
              </a:rPr>
              <a:t>Shu Ha Ri - Joyce Vargas</a:t>
            </a:r>
            <a:endParaRPr sz="600" b="0" i="0" u="none" strike="noStrike" cap="none">
              <a:solidFill>
                <a:srgbClr val="000000"/>
              </a:solidFill>
              <a:latin typeface="Helvetica Neue Light"/>
              <a:ea typeface="Helvetica Neue Light"/>
              <a:cs typeface="Helvetica Neue Light"/>
              <a:sym typeface="Helvetica Neue Light"/>
            </a:endParaRPr>
          </a:p>
        </p:txBody>
      </p:sp>
      <p:sp>
        <p:nvSpPr>
          <p:cNvPr id="156" name="Google Shape;156;p11"/>
          <p:cNvSpPr txBox="1"/>
          <p:nvPr/>
        </p:nvSpPr>
        <p:spPr>
          <a:xfrm>
            <a:off x="703409" y="539075"/>
            <a:ext cx="7378707" cy="4313144"/>
          </a:xfrm>
          <a:prstGeom prst="rect">
            <a:avLst/>
          </a:prstGeom>
          <a:noFill/>
          <a:ln>
            <a:noFill/>
          </a:ln>
        </p:spPr>
        <p:txBody>
          <a:bodyPr spcFirstLastPara="1" wrap="square" lIns="91425" tIns="91425" rIns="91425" bIns="91425" anchor="t" anchorCtr="0">
            <a:noAutofit/>
          </a:bodyPr>
          <a:lstStyle/>
          <a:p>
            <a:pPr marL="231775" marR="0" lvl="2" algn="l" rtl="0">
              <a:lnSpc>
                <a:spcPct val="150000"/>
              </a:lnSpc>
              <a:spcBef>
                <a:spcPts val="0"/>
              </a:spcBef>
              <a:spcAft>
                <a:spcPts val="0"/>
              </a:spcAft>
              <a:buClr>
                <a:schemeClr val="dk1"/>
              </a:buClr>
              <a:buSzPts val="1400"/>
            </a:pPr>
            <a:r>
              <a:rPr lang="en" sz="1400" b="1" i="0" u="none" strike="noStrike" cap="none" dirty="0">
                <a:solidFill>
                  <a:schemeClr val="dk1"/>
                </a:solidFill>
                <a:latin typeface="Roboto"/>
                <a:ea typeface="Roboto"/>
                <a:cs typeface="Roboto"/>
                <a:sym typeface="Roboto"/>
              </a:rPr>
              <a:t>Waterfall</a:t>
            </a:r>
          </a:p>
          <a:p>
            <a:pPr marL="973138" marR="0" lvl="2" indent="-171450" algn="l" rtl="0">
              <a:lnSpc>
                <a:spcPct val="150000"/>
              </a:lnSpc>
              <a:spcBef>
                <a:spcPts val="0"/>
              </a:spcBef>
              <a:spcAft>
                <a:spcPts val="0"/>
              </a:spcAft>
              <a:buClr>
                <a:schemeClr val="dk1"/>
              </a:buClr>
              <a:buSzPts val="1400"/>
              <a:buFont typeface="Arial"/>
              <a:buChar char="•"/>
            </a:pPr>
            <a:r>
              <a:rPr lang="en" b="1" dirty="0">
                <a:solidFill>
                  <a:schemeClr val="dk1"/>
                </a:solidFill>
                <a:latin typeface="Roboto"/>
                <a:ea typeface="Roboto"/>
                <a:cs typeface="Roboto"/>
                <a:sym typeface="Roboto"/>
              </a:rPr>
              <a:t>E</a:t>
            </a:r>
            <a:r>
              <a:rPr lang="en" sz="1400" b="0" i="0" u="none" strike="noStrike" cap="none" dirty="0">
                <a:solidFill>
                  <a:schemeClr val="dk1"/>
                </a:solidFill>
                <a:latin typeface="Roboto"/>
                <a:ea typeface="Roboto"/>
                <a:cs typeface="Roboto"/>
                <a:sym typeface="Roboto"/>
              </a:rPr>
              <a:t>xpectations span</a:t>
            </a:r>
            <a:r>
              <a:rPr lang="en" dirty="0">
                <a:solidFill>
                  <a:schemeClr val="dk1"/>
                </a:solidFill>
                <a:latin typeface="Roboto"/>
                <a:ea typeface="Roboto"/>
                <a:cs typeface="Roboto"/>
                <a:sym typeface="Roboto"/>
              </a:rPr>
              <a:t> the entire </a:t>
            </a:r>
            <a:r>
              <a:rPr lang="en" sz="1400" b="0" i="0" u="none" strike="noStrike" cap="none" dirty="0">
                <a:solidFill>
                  <a:schemeClr val="dk1"/>
                </a:solidFill>
                <a:latin typeface="Roboto"/>
                <a:ea typeface="Roboto"/>
                <a:cs typeface="Roboto"/>
                <a:sym typeface="Roboto"/>
              </a:rPr>
              <a:t>duration</a:t>
            </a:r>
          </a:p>
          <a:p>
            <a:pPr marL="973138" marR="0" lvl="2" indent="-171450" algn="l" rtl="0">
              <a:lnSpc>
                <a:spcPct val="150000"/>
              </a:lnSpc>
              <a:spcBef>
                <a:spcPts val="0"/>
              </a:spcBef>
              <a:spcAft>
                <a:spcPts val="0"/>
              </a:spcAft>
              <a:buClr>
                <a:schemeClr val="dk1"/>
              </a:buClr>
              <a:buSzPts val="1400"/>
              <a:buFont typeface="Arial"/>
              <a:buChar char="•"/>
            </a:pPr>
            <a:r>
              <a:rPr lang="en" dirty="0">
                <a:solidFill>
                  <a:schemeClr val="dk1"/>
                </a:solidFill>
                <a:latin typeface="Roboto"/>
                <a:ea typeface="Roboto"/>
                <a:cs typeface="Roboto"/>
                <a:sym typeface="Roboto"/>
              </a:rPr>
              <a:t>R</a:t>
            </a:r>
            <a:r>
              <a:rPr lang="en" sz="1400" b="0" i="0" u="none" strike="noStrike" cap="none" dirty="0">
                <a:solidFill>
                  <a:schemeClr val="dk1"/>
                </a:solidFill>
                <a:latin typeface="Roboto"/>
                <a:ea typeface="Roboto"/>
                <a:cs typeface="Roboto"/>
                <a:sym typeface="Roboto"/>
              </a:rPr>
              <a:t>equirements are finite and managed upfront</a:t>
            </a:r>
          </a:p>
          <a:p>
            <a:pPr marL="973138" marR="0" lvl="2" indent="-171450" algn="l" rtl="0">
              <a:lnSpc>
                <a:spcPct val="150000"/>
              </a:lnSpc>
              <a:spcBef>
                <a:spcPts val="0"/>
              </a:spcBef>
              <a:spcAft>
                <a:spcPts val="0"/>
              </a:spcAft>
              <a:buClr>
                <a:schemeClr val="dk1"/>
              </a:buClr>
              <a:buSzPts val="1400"/>
              <a:buFont typeface="Arial"/>
              <a:buChar char="•"/>
            </a:pPr>
            <a:r>
              <a:rPr lang="en" dirty="0">
                <a:solidFill>
                  <a:schemeClr val="dk1"/>
                </a:solidFill>
                <a:latin typeface="Roboto"/>
                <a:ea typeface="Roboto"/>
                <a:cs typeface="Roboto"/>
                <a:sym typeface="Roboto"/>
              </a:rPr>
              <a:t>Teams are oganized and managed throughout process</a:t>
            </a:r>
            <a:endParaRPr lang="en" sz="1400" b="0" i="0" u="none" strike="noStrike" cap="none" dirty="0">
              <a:solidFill>
                <a:schemeClr val="dk1"/>
              </a:solidFill>
              <a:latin typeface="Roboto"/>
              <a:ea typeface="Roboto"/>
              <a:cs typeface="Roboto"/>
              <a:sym typeface="Roboto"/>
            </a:endParaRPr>
          </a:p>
          <a:p>
            <a:pPr marL="231775" marR="0" lvl="2" algn="l" rtl="0">
              <a:lnSpc>
                <a:spcPct val="150000"/>
              </a:lnSpc>
              <a:spcBef>
                <a:spcPts val="0"/>
              </a:spcBef>
              <a:spcAft>
                <a:spcPts val="0"/>
              </a:spcAft>
              <a:buClr>
                <a:schemeClr val="dk1"/>
              </a:buClr>
              <a:buSzPts val="1400"/>
            </a:pPr>
            <a:endParaRPr dirty="0"/>
          </a:p>
          <a:p>
            <a:pPr marL="231775" marR="0" lvl="2" algn="l" rtl="0">
              <a:lnSpc>
                <a:spcPct val="150000"/>
              </a:lnSpc>
              <a:spcBef>
                <a:spcPts val="0"/>
              </a:spcBef>
              <a:spcAft>
                <a:spcPts val="0"/>
              </a:spcAft>
              <a:buClr>
                <a:schemeClr val="dk1"/>
              </a:buClr>
              <a:buSzPts val="1400"/>
            </a:pPr>
            <a:r>
              <a:rPr lang="en" sz="1400" b="1" i="0" u="none" strike="noStrike" cap="none" dirty="0">
                <a:solidFill>
                  <a:schemeClr val="dk1"/>
                </a:solidFill>
                <a:latin typeface="Arial"/>
                <a:ea typeface="Arial"/>
                <a:cs typeface="Arial"/>
                <a:sym typeface="Arial"/>
              </a:rPr>
              <a:t>Agile </a:t>
            </a:r>
            <a:r>
              <a:rPr lang="en" sz="1400" b="0" i="0" u="none" strike="noStrike" cap="none" dirty="0">
                <a:solidFill>
                  <a:schemeClr val="dk1"/>
                </a:solidFill>
                <a:latin typeface="Arial"/>
                <a:ea typeface="Arial"/>
                <a:cs typeface="Arial"/>
                <a:sym typeface="Arial"/>
              </a:rPr>
              <a:t> </a:t>
            </a:r>
          </a:p>
          <a:p>
            <a:pPr marL="973138" marR="0" lvl="2" indent="-171450" algn="l" rtl="0">
              <a:lnSpc>
                <a:spcPct val="150000"/>
              </a:lnSpc>
              <a:spcBef>
                <a:spcPts val="0"/>
              </a:spcBef>
              <a:spcAft>
                <a:spcPts val="0"/>
              </a:spcAft>
              <a:buClr>
                <a:schemeClr val="dk1"/>
              </a:buClr>
              <a:buSzPts val="1400"/>
              <a:buFont typeface="Arial"/>
              <a:buChar char="•"/>
            </a:pPr>
            <a:r>
              <a:rPr lang="en" dirty="0">
                <a:solidFill>
                  <a:schemeClr val="dk1"/>
                </a:solidFill>
              </a:rPr>
              <a:t>T</a:t>
            </a:r>
            <a:r>
              <a:rPr lang="en" sz="1400" b="0" i="0" u="none" strike="noStrike" cap="none" dirty="0">
                <a:solidFill>
                  <a:schemeClr val="dk1"/>
                </a:solidFill>
                <a:latin typeface="Arial"/>
                <a:ea typeface="Arial"/>
                <a:cs typeface="Arial"/>
                <a:sym typeface="Arial"/>
              </a:rPr>
              <a:t>eams </a:t>
            </a:r>
            <a:r>
              <a:rPr lang="en" sz="1400" b="0" i="0" u="sng" strike="noStrike" cap="none" dirty="0">
                <a:solidFill>
                  <a:schemeClr val="dk1"/>
                </a:solidFill>
                <a:latin typeface="Arial"/>
                <a:ea typeface="Arial"/>
                <a:cs typeface="Arial"/>
                <a:sym typeface="Arial"/>
              </a:rPr>
              <a:t>adapt to changing conditions,</a:t>
            </a:r>
            <a:r>
              <a:rPr lang="en" sz="1400" b="0" i="0" u="none" strike="noStrike" cap="none" dirty="0">
                <a:solidFill>
                  <a:schemeClr val="dk1"/>
                </a:solidFill>
                <a:latin typeface="Arial"/>
                <a:ea typeface="Arial"/>
                <a:cs typeface="Arial"/>
                <a:sym typeface="Arial"/>
              </a:rPr>
              <a:t> and user requirements</a:t>
            </a:r>
          </a:p>
          <a:p>
            <a:pPr marL="973138" lvl="3" indent="-171450">
              <a:lnSpc>
                <a:spcPct val="150000"/>
              </a:lnSpc>
              <a:buClr>
                <a:schemeClr val="dk1"/>
              </a:buClr>
              <a:buSzPts val="1400"/>
              <a:buFont typeface="Arial"/>
              <a:buChar char="•"/>
            </a:pPr>
            <a:r>
              <a:rPr lang="en" dirty="0">
                <a:solidFill>
                  <a:schemeClr val="dk1"/>
                </a:solidFill>
              </a:rPr>
              <a:t>R</a:t>
            </a:r>
            <a:r>
              <a:rPr lang="en" b="0" i="0" u="none" strike="noStrike" cap="none" dirty="0">
                <a:solidFill>
                  <a:schemeClr val="dk1"/>
                </a:solidFill>
                <a:latin typeface="Arial"/>
                <a:ea typeface="Arial"/>
                <a:cs typeface="Arial"/>
                <a:sym typeface="Arial"/>
              </a:rPr>
              <a:t>e-prioritization built into the process </a:t>
            </a:r>
          </a:p>
          <a:p>
            <a:pPr marL="973138" lvl="3" indent="-171450">
              <a:lnSpc>
                <a:spcPct val="150000"/>
              </a:lnSpc>
              <a:buClr>
                <a:schemeClr val="dk1"/>
              </a:buClr>
              <a:buSzPts val="1400"/>
              <a:buFont typeface="Arial"/>
              <a:buChar char="•"/>
            </a:pPr>
            <a:r>
              <a:rPr lang="en" dirty="0">
                <a:solidFill>
                  <a:schemeClr val="dk1"/>
                </a:solidFill>
              </a:rPr>
              <a:t>S</a:t>
            </a:r>
            <a:r>
              <a:rPr lang="en" b="0" i="0" u="none" strike="noStrike" cap="none" dirty="0">
                <a:solidFill>
                  <a:schemeClr val="dk1"/>
                </a:solidFill>
                <a:latin typeface="Arial"/>
                <a:ea typeface="Arial"/>
                <a:cs typeface="Arial"/>
                <a:sym typeface="Arial"/>
              </a:rPr>
              <a:t>hort release cycles for constant learning and improving</a:t>
            </a:r>
          </a:p>
          <a:p>
            <a:pPr marL="973138" lvl="3" indent="-171450">
              <a:lnSpc>
                <a:spcPct val="150000"/>
              </a:lnSpc>
              <a:buClr>
                <a:schemeClr val="dk1"/>
              </a:buClr>
              <a:buSzPts val="1400"/>
              <a:buFont typeface="Arial"/>
              <a:buChar char="•"/>
            </a:pPr>
            <a:r>
              <a:rPr lang="en" i="0" u="none" strike="noStrike" cap="none" dirty="0">
                <a:solidFill>
                  <a:schemeClr val="dk1"/>
                </a:solidFill>
                <a:latin typeface="Roboto"/>
                <a:ea typeface="Roboto"/>
                <a:cs typeface="Roboto"/>
                <a:sym typeface="Roboto"/>
              </a:rPr>
              <a:t>Trust &amp; Visibily into progress </a:t>
            </a:r>
          </a:p>
          <a:p>
            <a:pPr marL="973138" lvl="3" indent="-171450">
              <a:lnSpc>
                <a:spcPct val="150000"/>
              </a:lnSpc>
              <a:buClr>
                <a:schemeClr val="dk1"/>
              </a:buClr>
              <a:buSzPts val="1400"/>
              <a:buFont typeface="Arial"/>
              <a:buChar char="•"/>
            </a:pPr>
            <a:r>
              <a:rPr lang="en-US" dirty="0">
                <a:solidFill>
                  <a:schemeClr val="dk1"/>
                </a:solidFill>
                <a:latin typeface="Roboto"/>
                <a:ea typeface="Roboto"/>
                <a:cs typeface="Roboto"/>
                <a:sym typeface="Roboto"/>
              </a:rPr>
              <a:t>Teams </a:t>
            </a:r>
            <a:r>
              <a:rPr lang="en-US" sz="1400" i="0" u="none" strike="noStrike" cap="none" dirty="0">
                <a:solidFill>
                  <a:schemeClr val="dk1"/>
                </a:solidFill>
                <a:latin typeface="Roboto"/>
                <a:ea typeface="Roboto"/>
                <a:cs typeface="Roboto"/>
                <a:sym typeface="Roboto"/>
              </a:rPr>
              <a:t>are self-organizing and autonomous - they function as a single unit</a:t>
            </a:r>
            <a:endParaRPr lang="en-US" dirty="0"/>
          </a:p>
          <a:p>
            <a:pPr marL="973138" lvl="3" indent="-171450">
              <a:buClr>
                <a:schemeClr val="dk1"/>
              </a:buClr>
              <a:buSzPts val="1400"/>
              <a:buFont typeface="Arial"/>
              <a:buChar char="•"/>
            </a:pPr>
            <a:endParaRPr b="1" i="0" u="none" strike="noStrike" cap="none" dirty="0">
              <a:solidFill>
                <a:schemeClr val="dk1"/>
              </a:solidFill>
              <a:latin typeface="Roboto"/>
              <a:ea typeface="Roboto"/>
              <a:cs typeface="Roboto"/>
              <a:sym typeface="Roboto"/>
            </a:endParaRPr>
          </a:p>
          <a:p>
            <a:pPr marL="231775" marR="0" lvl="2" indent="0" algn="l" rtl="0">
              <a:lnSpc>
                <a:spcPct val="100000"/>
              </a:lnSpc>
              <a:spcBef>
                <a:spcPts val="0"/>
              </a:spcBef>
              <a:spcAft>
                <a:spcPts val="0"/>
              </a:spcAft>
              <a:buNone/>
            </a:pPr>
            <a:endParaRPr sz="1400" b="1" i="0" u="none" strike="noStrike" cap="none" dirty="0">
              <a:solidFill>
                <a:schemeClr val="dk1"/>
              </a:solidFill>
              <a:latin typeface="Roboto"/>
              <a:ea typeface="Roboto"/>
              <a:cs typeface="Roboto"/>
              <a:sym typeface="Roboto"/>
            </a:endParaRPr>
          </a:p>
          <a:p>
            <a:pPr marL="231775" marR="0" lvl="2" indent="0" algn="l" rtl="0">
              <a:lnSpc>
                <a:spcPct val="100000"/>
              </a:lnSpc>
              <a:spcBef>
                <a:spcPts val="0"/>
              </a:spcBef>
              <a:spcAft>
                <a:spcPts val="0"/>
              </a:spcAft>
              <a:buNone/>
            </a:pPr>
            <a:endParaRPr sz="1400" b="1" i="0" u="none" strike="noStrike" cap="none" dirty="0">
              <a:solidFill>
                <a:schemeClr val="dk1"/>
              </a:solidFill>
              <a:latin typeface="Roboto"/>
              <a:ea typeface="Roboto"/>
              <a:cs typeface="Roboto"/>
              <a:sym typeface="Roboto"/>
            </a:endParaRPr>
          </a:p>
          <a:p>
            <a:pPr marL="596900" marR="0" lvl="2" indent="0" algn="l" rtl="0">
              <a:lnSpc>
                <a:spcPct val="100000"/>
              </a:lnSpc>
              <a:spcBef>
                <a:spcPts val="0"/>
              </a:spcBef>
              <a:spcAft>
                <a:spcPts val="0"/>
              </a:spcAft>
              <a:buNone/>
            </a:pPr>
            <a:endParaRPr sz="1400" b="1" i="0" u="none" strike="noStrike" cap="none" dirty="0">
              <a:solidFill>
                <a:schemeClr val="dk1"/>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6"/>
          <p:cNvSpPr txBox="1"/>
          <p:nvPr/>
        </p:nvSpPr>
        <p:spPr>
          <a:xfrm>
            <a:off x="309625" y="0"/>
            <a:ext cx="8737200" cy="6528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800"/>
              <a:buFont typeface="Arial"/>
              <a:buNone/>
            </a:pPr>
            <a:r>
              <a:rPr lang="en" sz="1800" b="1" i="0" u="none" strike="noStrike" cap="none" dirty="0">
                <a:solidFill>
                  <a:schemeClr val="dk1"/>
                </a:solidFill>
                <a:latin typeface="Arial"/>
                <a:ea typeface="Arial"/>
                <a:cs typeface="Arial"/>
                <a:sym typeface="Arial"/>
              </a:rPr>
              <a:t>Team - The Art of the Flow – </a:t>
            </a:r>
            <a:r>
              <a:rPr lang="en" sz="1800" b="1" u="sng" dirty="0">
                <a:solidFill>
                  <a:schemeClr val="dk1"/>
                </a:solidFill>
              </a:rPr>
              <a:t>HOW DO WE GET THERE?</a:t>
            </a:r>
            <a:endParaRPr sz="1800" b="0" i="0" u="none" strike="noStrike" cap="none" dirty="0">
              <a:solidFill>
                <a:srgbClr val="000000"/>
              </a:solidFill>
              <a:latin typeface="Helvetica Neue Light"/>
              <a:ea typeface="Helvetica Neue Light"/>
              <a:cs typeface="Helvetica Neue Light"/>
              <a:sym typeface="Helvetica Neue Light"/>
            </a:endParaRPr>
          </a:p>
        </p:txBody>
      </p:sp>
      <p:sp>
        <p:nvSpPr>
          <p:cNvPr id="162" name="Google Shape;162;p36"/>
          <p:cNvSpPr txBox="1"/>
          <p:nvPr/>
        </p:nvSpPr>
        <p:spPr>
          <a:xfrm>
            <a:off x="6903700" y="4938200"/>
            <a:ext cx="2240400" cy="205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Helvetica Neue Light"/>
                <a:ea typeface="Helvetica Neue Light"/>
                <a:cs typeface="Helvetica Neue Light"/>
                <a:sym typeface="Helvetica Neue Light"/>
              </a:rPr>
              <a:t>Source: </a:t>
            </a:r>
            <a:r>
              <a:rPr lang="en" sz="600" b="0" i="0" u="sng" strike="noStrike" cap="none">
                <a:solidFill>
                  <a:schemeClr val="hlink"/>
                </a:solidFill>
                <a:latin typeface="Helvetica Neue Light"/>
                <a:ea typeface="Helvetica Neue Light"/>
                <a:cs typeface="Helvetica Neue Light"/>
                <a:sym typeface="Helvetica Neue Light"/>
                <a:hlinkClick r:id="rId3"/>
              </a:rPr>
              <a:t>Shu Ha Ri - Joyce Vargas</a:t>
            </a:r>
            <a:endParaRPr sz="600" b="0" i="0" u="none" strike="noStrike" cap="none">
              <a:solidFill>
                <a:srgbClr val="000000"/>
              </a:solidFill>
              <a:latin typeface="Helvetica Neue Light"/>
              <a:ea typeface="Helvetica Neue Light"/>
              <a:cs typeface="Helvetica Neue Light"/>
              <a:sym typeface="Helvetica Neue Light"/>
            </a:endParaRPr>
          </a:p>
        </p:txBody>
      </p:sp>
      <p:sp>
        <p:nvSpPr>
          <p:cNvPr id="163" name="Google Shape;163;p36"/>
          <p:cNvSpPr txBox="1"/>
          <p:nvPr/>
        </p:nvSpPr>
        <p:spPr>
          <a:xfrm>
            <a:off x="639500" y="691475"/>
            <a:ext cx="6336000" cy="2916964"/>
          </a:xfrm>
          <a:prstGeom prst="rect">
            <a:avLst/>
          </a:prstGeom>
        </p:spPr>
        <p:txBody>
          <a:bodyPr spcFirstLastPara="1" wrap="square" lIns="91425" tIns="91425" rIns="91425" bIns="91425" anchor="t" anchorCtr="0">
            <a:noAutofit/>
          </a:bodyPr>
          <a:lstStyle/>
          <a:p>
            <a:pPr marL="596900" marR="0" lvl="0" algn="l" rtl="0">
              <a:lnSpc>
                <a:spcPct val="100000"/>
              </a:lnSpc>
              <a:spcBef>
                <a:spcPts val="0"/>
              </a:spcBef>
              <a:spcAft>
                <a:spcPts val="0"/>
              </a:spcAft>
              <a:buClr>
                <a:schemeClr val="dk1"/>
              </a:buClr>
              <a:buSzPts val="1400"/>
            </a:pPr>
            <a:endParaRPr lang="en" b="1" dirty="0">
              <a:solidFill>
                <a:schemeClr val="dk1"/>
              </a:solidFill>
              <a:latin typeface="Roboto"/>
              <a:ea typeface="Roboto"/>
              <a:cs typeface="Roboto"/>
              <a:sym typeface="Roboto"/>
            </a:endParaRPr>
          </a:p>
          <a:p>
            <a:pPr marL="596900" marR="0" lvl="0" algn="l" rtl="0">
              <a:lnSpc>
                <a:spcPct val="100000"/>
              </a:lnSpc>
              <a:spcBef>
                <a:spcPts val="0"/>
              </a:spcBef>
              <a:spcAft>
                <a:spcPts val="0"/>
              </a:spcAft>
              <a:buClr>
                <a:schemeClr val="dk1"/>
              </a:buClr>
              <a:buSzPts val="1400"/>
            </a:pPr>
            <a:r>
              <a:rPr lang="en" b="1" dirty="0">
                <a:solidFill>
                  <a:schemeClr val="dk1"/>
                </a:solidFill>
                <a:latin typeface="Roboto"/>
                <a:ea typeface="Roboto"/>
                <a:cs typeface="Roboto"/>
                <a:sym typeface="Roboto"/>
              </a:rPr>
              <a:t>Establish rhythm and inspect impediments.</a:t>
            </a:r>
          </a:p>
          <a:p>
            <a:pPr marL="596900" marR="0" lvl="0" algn="l" rtl="0">
              <a:lnSpc>
                <a:spcPct val="100000"/>
              </a:lnSpc>
              <a:spcBef>
                <a:spcPts val="0"/>
              </a:spcBef>
              <a:spcAft>
                <a:spcPts val="0"/>
              </a:spcAft>
              <a:buClr>
                <a:schemeClr val="dk1"/>
              </a:buClr>
              <a:buSzPts val="1400"/>
            </a:pPr>
            <a:endParaRPr lang="en" b="1" dirty="0">
              <a:solidFill>
                <a:schemeClr val="dk1"/>
              </a:solidFill>
              <a:latin typeface="Roboto"/>
              <a:ea typeface="Roboto"/>
              <a:cs typeface="Roboto"/>
              <a:sym typeface="Roboto"/>
            </a:endParaRPr>
          </a:p>
          <a:p>
            <a:pPr marL="596900" marR="0" lvl="0" algn="l" rtl="0">
              <a:lnSpc>
                <a:spcPct val="100000"/>
              </a:lnSpc>
              <a:spcBef>
                <a:spcPts val="0"/>
              </a:spcBef>
              <a:spcAft>
                <a:spcPts val="0"/>
              </a:spcAft>
              <a:buClr>
                <a:schemeClr val="dk1"/>
              </a:buClr>
              <a:buSzPts val="1400"/>
            </a:pPr>
            <a:r>
              <a:rPr lang="en-US" sz="1400" b="1" i="0" u="none" strike="noStrike" cap="none" dirty="0">
                <a:solidFill>
                  <a:schemeClr val="dk1"/>
                </a:solidFill>
                <a:latin typeface="Roboto"/>
                <a:ea typeface="Roboto"/>
                <a:cs typeface="Roboto"/>
                <a:sym typeface="Roboto"/>
              </a:rPr>
              <a:t>Remove impediments to reduce friction.</a:t>
            </a:r>
          </a:p>
          <a:p>
            <a:pPr marL="596900" marR="0" lvl="0" algn="l" rtl="0">
              <a:lnSpc>
                <a:spcPct val="100000"/>
              </a:lnSpc>
              <a:spcBef>
                <a:spcPts val="0"/>
              </a:spcBef>
              <a:spcAft>
                <a:spcPts val="0"/>
              </a:spcAft>
              <a:buClr>
                <a:schemeClr val="dk1"/>
              </a:buClr>
              <a:buSzPts val="1400"/>
            </a:pPr>
            <a:endParaRPr lang="en-US" sz="1400" b="1" i="0" u="none" strike="noStrike" cap="none" dirty="0">
              <a:solidFill>
                <a:schemeClr val="dk1"/>
              </a:solidFill>
              <a:latin typeface="Roboto"/>
              <a:ea typeface="Roboto"/>
              <a:cs typeface="Roboto"/>
              <a:sym typeface="Roboto"/>
            </a:endParaRPr>
          </a:p>
          <a:p>
            <a:pPr marL="596900" marR="0" lvl="0" algn="l" rtl="0">
              <a:lnSpc>
                <a:spcPct val="100000"/>
              </a:lnSpc>
              <a:spcBef>
                <a:spcPts val="0"/>
              </a:spcBef>
              <a:spcAft>
                <a:spcPts val="0"/>
              </a:spcAft>
              <a:buClr>
                <a:schemeClr val="dk1"/>
              </a:buClr>
              <a:buSzPts val="1400"/>
            </a:pPr>
            <a:r>
              <a:rPr lang="en-US" sz="1400" b="1" i="0" u="none" strike="noStrike" cap="none" dirty="0">
                <a:solidFill>
                  <a:schemeClr val="dk1"/>
                </a:solidFill>
                <a:latin typeface="Roboto"/>
                <a:ea typeface="Roboto"/>
                <a:cs typeface="Roboto"/>
                <a:sym typeface="Roboto"/>
              </a:rPr>
              <a:t>Less friction leads to higher morale &amp; engagement.</a:t>
            </a:r>
          </a:p>
          <a:p>
            <a:pPr marL="596900" marR="0" lvl="0" algn="l" rtl="0">
              <a:lnSpc>
                <a:spcPct val="100000"/>
              </a:lnSpc>
              <a:spcBef>
                <a:spcPts val="0"/>
              </a:spcBef>
              <a:spcAft>
                <a:spcPts val="0"/>
              </a:spcAft>
              <a:buClr>
                <a:schemeClr val="dk1"/>
              </a:buClr>
              <a:buSzPts val="1400"/>
            </a:pPr>
            <a:endParaRPr lang="en-US" b="1" dirty="0">
              <a:solidFill>
                <a:schemeClr val="dk1"/>
              </a:solidFill>
              <a:latin typeface="Roboto"/>
              <a:ea typeface="Roboto"/>
              <a:cs typeface="Roboto"/>
              <a:sym typeface="Roboto"/>
            </a:endParaRPr>
          </a:p>
          <a:p>
            <a:pPr marL="596900" marR="0" lvl="0" algn="l" rtl="0">
              <a:lnSpc>
                <a:spcPct val="100000"/>
              </a:lnSpc>
              <a:spcBef>
                <a:spcPts val="0"/>
              </a:spcBef>
              <a:spcAft>
                <a:spcPts val="0"/>
              </a:spcAft>
              <a:buClr>
                <a:schemeClr val="dk1"/>
              </a:buClr>
              <a:buSzPts val="1400"/>
            </a:pPr>
            <a:r>
              <a:rPr lang="en-US" b="1" dirty="0">
                <a:solidFill>
                  <a:schemeClr val="dk1"/>
                </a:solidFill>
                <a:latin typeface="Roboto"/>
                <a:ea typeface="Roboto"/>
                <a:sym typeface="Roboto"/>
              </a:rPr>
              <a:t>Higher engagement e</a:t>
            </a:r>
            <a:r>
              <a:rPr lang="en-US" sz="1400" b="1" i="0" u="none" strike="noStrike" cap="none" dirty="0">
                <a:solidFill>
                  <a:schemeClr val="dk1"/>
                </a:solidFill>
                <a:latin typeface="Roboto"/>
                <a:ea typeface="Roboto"/>
                <a:cs typeface="Roboto"/>
                <a:sym typeface="Roboto"/>
              </a:rPr>
              <a:t>mpowers teams.</a:t>
            </a:r>
          </a:p>
          <a:p>
            <a:pPr marL="596900" marR="0" lvl="0" algn="l" rtl="0">
              <a:lnSpc>
                <a:spcPct val="100000"/>
              </a:lnSpc>
              <a:spcBef>
                <a:spcPts val="0"/>
              </a:spcBef>
              <a:spcAft>
                <a:spcPts val="0"/>
              </a:spcAft>
              <a:buClr>
                <a:schemeClr val="dk1"/>
              </a:buClr>
              <a:buSzPts val="1400"/>
            </a:pPr>
            <a:endParaRPr lang="en-US" sz="1400" b="1" i="0" u="none" strike="noStrike" cap="none" dirty="0">
              <a:solidFill>
                <a:schemeClr val="dk1"/>
              </a:solidFill>
              <a:latin typeface="Roboto"/>
              <a:ea typeface="Roboto"/>
              <a:cs typeface="Roboto"/>
              <a:sym typeface="Roboto"/>
            </a:endParaRPr>
          </a:p>
          <a:p>
            <a:pPr marL="596900" marR="0" lvl="0" algn="l" rtl="0">
              <a:lnSpc>
                <a:spcPct val="100000"/>
              </a:lnSpc>
              <a:spcBef>
                <a:spcPts val="0"/>
              </a:spcBef>
              <a:spcAft>
                <a:spcPts val="0"/>
              </a:spcAft>
              <a:buClr>
                <a:schemeClr val="dk1"/>
              </a:buClr>
              <a:buSzPts val="1400"/>
            </a:pPr>
            <a:r>
              <a:rPr lang="en-US" sz="1400" b="1" i="0" u="none" strike="noStrike" cap="none" dirty="0">
                <a:solidFill>
                  <a:schemeClr val="dk1"/>
                </a:solidFill>
                <a:latin typeface="Roboto"/>
                <a:ea typeface="Roboto"/>
                <a:cs typeface="Roboto"/>
                <a:sym typeface="Roboto"/>
              </a:rPr>
              <a:t>Delivery and value </a:t>
            </a:r>
            <a:r>
              <a:rPr lang="en-US" b="1" dirty="0">
                <a:solidFill>
                  <a:schemeClr val="dk1"/>
                </a:solidFill>
                <a:latin typeface="Roboto"/>
                <a:ea typeface="Roboto"/>
                <a:cs typeface="Roboto"/>
                <a:sym typeface="Roboto"/>
              </a:rPr>
              <a:t>increase as teams’ worth increases.</a:t>
            </a:r>
            <a:r>
              <a:rPr lang="en-US" sz="1400" b="1" i="0" u="none" strike="noStrike" cap="none" dirty="0">
                <a:solidFill>
                  <a:schemeClr val="dk1"/>
                </a:solidFill>
                <a:latin typeface="Roboto"/>
                <a:ea typeface="Roboto"/>
                <a:cs typeface="Roboto"/>
                <a:sym typeface="Roboto"/>
              </a:rPr>
              <a:t> </a:t>
            </a:r>
            <a:endParaRPr lang="en-US" dirty="0"/>
          </a:p>
          <a:p>
            <a:pPr marL="596900" marR="0" lvl="1" algn="l" rtl="0">
              <a:lnSpc>
                <a:spcPct val="100000"/>
              </a:lnSpc>
              <a:spcBef>
                <a:spcPts val="0"/>
              </a:spcBef>
              <a:spcAft>
                <a:spcPts val="0"/>
              </a:spcAft>
              <a:buClr>
                <a:schemeClr val="dk1"/>
              </a:buClr>
              <a:buSzPts val="1400"/>
            </a:pPr>
            <a:endParaRPr lang="en-US" dirty="0"/>
          </a:p>
          <a:p>
            <a:pPr marL="596900" marR="0" lvl="0" algn="l" rtl="0">
              <a:lnSpc>
                <a:spcPct val="100000"/>
              </a:lnSpc>
              <a:spcBef>
                <a:spcPts val="0"/>
              </a:spcBef>
              <a:spcAft>
                <a:spcPts val="0"/>
              </a:spcAft>
              <a:buClr>
                <a:schemeClr val="dk1"/>
              </a:buClr>
              <a:buSzPts val="1400"/>
            </a:pPr>
            <a:endParaRPr dirty="0"/>
          </a:p>
          <a:p>
            <a:pPr marL="596900" lvl="0" indent="0" algn="l" rtl="0">
              <a:spcBef>
                <a:spcPts val="0"/>
              </a:spcBef>
              <a:spcAft>
                <a:spcPts val="0"/>
              </a:spcAft>
              <a:buNone/>
            </a:pPr>
            <a:endParaRPr b="1" dirty="0">
              <a:solidFill>
                <a:schemeClr val="dk1"/>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2"/>
          <p:cNvSpPr txBox="1"/>
          <p:nvPr/>
        </p:nvSpPr>
        <p:spPr>
          <a:xfrm>
            <a:off x="309625" y="0"/>
            <a:ext cx="8737200" cy="652800"/>
          </a:xfrm>
          <a:prstGeom prst="rect">
            <a:avLst/>
          </a:prstGeom>
          <a:noFill/>
          <a:ln>
            <a:noFill/>
          </a:ln>
        </p:spPr>
        <p:txBody>
          <a:bodyPr spcFirstLastPara="1" wrap="square" lIns="91425" tIns="91425" rIns="91425" bIns="91425" anchor="ctr" anchorCtr="0">
            <a:noAutofit/>
          </a:bodyPr>
          <a:lstStyle/>
          <a:p>
            <a:pPr marL="60325" marR="0" lvl="0" indent="0" algn="l" rtl="0">
              <a:lnSpc>
                <a:spcPct val="100000"/>
              </a:lnSpc>
              <a:spcBef>
                <a:spcPts val="0"/>
              </a:spcBef>
              <a:spcAft>
                <a:spcPts val="0"/>
              </a:spcAft>
              <a:buClr>
                <a:srgbClr val="000000"/>
              </a:buClr>
              <a:buSzPts val="1800"/>
              <a:buFont typeface="Arial"/>
              <a:buNone/>
            </a:pPr>
            <a:r>
              <a:rPr lang="en" sz="1800" i="0" strike="noStrike" cap="none">
                <a:solidFill>
                  <a:schemeClr val="dk1"/>
                </a:solidFill>
                <a:latin typeface="Roboto"/>
                <a:ea typeface="Roboto"/>
                <a:cs typeface="Roboto"/>
                <a:sym typeface="Roboto"/>
              </a:rPr>
              <a:t>Agile Maturity </a:t>
            </a:r>
            <a:r>
              <a:rPr lang="en" sz="1800" i="0" u="none" strike="noStrike" cap="none">
                <a:solidFill>
                  <a:schemeClr val="dk1"/>
                </a:solidFill>
                <a:latin typeface="Roboto"/>
                <a:ea typeface="Roboto"/>
                <a:cs typeface="Roboto"/>
                <a:sym typeface="Roboto"/>
              </a:rPr>
              <a:t>- Transformation from "doing agile" to "being agile"</a:t>
            </a:r>
            <a:endParaRPr/>
          </a:p>
        </p:txBody>
      </p:sp>
      <p:sp>
        <p:nvSpPr>
          <p:cNvPr id="169" name="Google Shape;169;p12"/>
          <p:cNvSpPr txBox="1"/>
          <p:nvPr/>
        </p:nvSpPr>
        <p:spPr>
          <a:xfrm>
            <a:off x="6903700" y="4938200"/>
            <a:ext cx="2240400" cy="205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Helvetica Neue Light"/>
                <a:ea typeface="Helvetica Neue Light"/>
                <a:cs typeface="Helvetica Neue Light"/>
                <a:sym typeface="Helvetica Neue Light"/>
              </a:rPr>
              <a:t>Source: </a:t>
            </a:r>
            <a:r>
              <a:rPr lang="en" sz="600" b="0" i="0" u="sng" strike="noStrike" cap="none">
                <a:solidFill>
                  <a:schemeClr val="hlink"/>
                </a:solidFill>
                <a:latin typeface="Helvetica Neue Light"/>
                <a:ea typeface="Helvetica Neue Light"/>
                <a:cs typeface="Helvetica Neue Light"/>
                <a:sym typeface="Helvetica Neue Light"/>
                <a:hlinkClick r:id="rId3"/>
              </a:rPr>
              <a:t>Shu Ha Ri - Joyce Vargas</a:t>
            </a:r>
            <a:endParaRPr sz="600" b="0" i="0" u="none" strike="noStrike" cap="none">
              <a:solidFill>
                <a:srgbClr val="000000"/>
              </a:solidFill>
              <a:latin typeface="Helvetica Neue Light"/>
              <a:ea typeface="Helvetica Neue Light"/>
              <a:cs typeface="Helvetica Neue Light"/>
              <a:sym typeface="Helvetica Neue Light"/>
            </a:endParaRPr>
          </a:p>
        </p:txBody>
      </p:sp>
      <p:graphicFrame>
        <p:nvGraphicFramePr>
          <p:cNvPr id="170" name="Google Shape;170;p12"/>
          <p:cNvGraphicFramePr/>
          <p:nvPr>
            <p:extLst>
              <p:ext uri="{D42A27DB-BD31-4B8C-83A1-F6EECF244321}">
                <p14:modId xmlns:p14="http://schemas.microsoft.com/office/powerpoint/2010/main" val="3687912209"/>
              </p:ext>
            </p:extLst>
          </p:nvPr>
        </p:nvGraphicFramePr>
        <p:xfrm>
          <a:off x="309625" y="539750"/>
          <a:ext cx="8461650" cy="4265800"/>
        </p:xfrm>
        <a:graphic>
          <a:graphicData uri="http://schemas.openxmlformats.org/drawingml/2006/table">
            <a:tbl>
              <a:tblPr firstRow="1" bandRow="1">
                <a:noFill/>
                <a:tableStyleId>{0902E747-2D32-4255-AF7D-13EAA1EC45D2}</a:tableStyleId>
              </a:tblPr>
              <a:tblGrid>
                <a:gridCol w="4230825">
                  <a:extLst>
                    <a:ext uri="{9D8B030D-6E8A-4147-A177-3AD203B41FA5}">
                      <a16:colId xmlns:a16="http://schemas.microsoft.com/office/drawing/2014/main" val="20000"/>
                    </a:ext>
                  </a:extLst>
                </a:gridCol>
                <a:gridCol w="4230825">
                  <a:extLst>
                    <a:ext uri="{9D8B030D-6E8A-4147-A177-3AD203B41FA5}">
                      <a16:colId xmlns:a16="http://schemas.microsoft.com/office/drawing/2014/main" val="20001"/>
                    </a:ext>
                  </a:extLst>
                </a:gridCol>
              </a:tblGrid>
              <a:tr h="2132900">
                <a:tc>
                  <a:txBody>
                    <a:bodyPr/>
                    <a:lstStyle/>
                    <a:p>
                      <a:pPr marL="0" marR="0" lvl="0" indent="0" algn="l" rtl="0">
                        <a:lnSpc>
                          <a:spcPct val="100000"/>
                        </a:lnSpc>
                        <a:spcBef>
                          <a:spcPts val="0"/>
                        </a:spcBef>
                        <a:spcAft>
                          <a:spcPts val="0"/>
                        </a:spcAft>
                        <a:buNone/>
                      </a:pPr>
                      <a:r>
                        <a:rPr lang="en" sz="1400" u="none" strike="noStrike" cap="none"/>
                        <a:t>Learning</a:t>
                      </a:r>
                      <a:endParaRPr sz="1400" u="none" strike="noStrike" cap="none"/>
                    </a:p>
                    <a:p>
                      <a:pPr marL="457200" marR="0" lvl="0" indent="-311150" algn="l" rtl="0">
                        <a:lnSpc>
                          <a:spcPct val="100000"/>
                        </a:lnSpc>
                        <a:spcBef>
                          <a:spcPts val="1000"/>
                        </a:spcBef>
                        <a:spcAft>
                          <a:spcPts val="0"/>
                        </a:spcAft>
                        <a:buSzPts val="1300"/>
                        <a:buChar char="●"/>
                      </a:pPr>
                      <a:r>
                        <a:rPr lang="en" sz="1300"/>
                        <a:t>Balance of Doing and Being</a:t>
                      </a:r>
                      <a:endParaRPr sz="1300"/>
                    </a:p>
                    <a:p>
                      <a:pPr marL="457200" marR="0" lvl="0" indent="0" algn="l" rtl="0">
                        <a:lnSpc>
                          <a:spcPct val="100000"/>
                        </a:lnSpc>
                        <a:spcBef>
                          <a:spcPts val="0"/>
                        </a:spcBef>
                        <a:spcAft>
                          <a:spcPts val="0"/>
                        </a:spcAft>
                        <a:buNone/>
                      </a:pPr>
                      <a:endParaRPr sz="1300"/>
                    </a:p>
                    <a:p>
                      <a:pPr marL="457200" marR="0" lvl="0" indent="-311150" algn="l" rtl="0">
                        <a:lnSpc>
                          <a:spcPct val="100000"/>
                        </a:lnSpc>
                        <a:spcBef>
                          <a:spcPts val="0"/>
                        </a:spcBef>
                        <a:spcAft>
                          <a:spcPts val="0"/>
                        </a:spcAft>
                        <a:buSzPts val="1300"/>
                        <a:buChar char="●"/>
                      </a:pPr>
                      <a:r>
                        <a:rPr lang="en" sz="1300"/>
                        <a:t>Remove anxiety</a:t>
                      </a:r>
                      <a:endParaRPr sz="1300"/>
                    </a:p>
                    <a:p>
                      <a:pPr marL="457200" marR="0" lvl="0" indent="0" algn="l" rtl="0">
                        <a:lnSpc>
                          <a:spcPct val="100000"/>
                        </a:lnSpc>
                        <a:spcBef>
                          <a:spcPts val="0"/>
                        </a:spcBef>
                        <a:spcAft>
                          <a:spcPts val="0"/>
                        </a:spcAft>
                        <a:buNone/>
                      </a:pPr>
                      <a:endParaRPr sz="1300"/>
                    </a:p>
                    <a:p>
                      <a:pPr marL="457200" marR="0" lvl="0" indent="-311150" algn="l" rtl="0">
                        <a:lnSpc>
                          <a:spcPct val="100000"/>
                        </a:lnSpc>
                        <a:spcBef>
                          <a:spcPts val="0"/>
                        </a:spcBef>
                        <a:spcAft>
                          <a:spcPts val="0"/>
                        </a:spcAft>
                        <a:buSzPts val="1300"/>
                        <a:buChar char="●"/>
                      </a:pPr>
                      <a:r>
                        <a:rPr lang="en" sz="1300"/>
                        <a:t>Educate together</a:t>
                      </a:r>
                      <a:endParaRPr sz="1300"/>
                    </a:p>
                  </a:txBody>
                  <a:tcPr marL="91450" marR="91450" marT="45725" marB="45725"/>
                </a:tc>
                <a:tc>
                  <a:txBody>
                    <a:bodyPr/>
                    <a:lstStyle/>
                    <a:p>
                      <a:pPr marL="0" marR="0" lvl="0" indent="0" algn="l" rtl="0">
                        <a:lnSpc>
                          <a:spcPct val="100000"/>
                        </a:lnSpc>
                        <a:spcBef>
                          <a:spcPts val="0"/>
                        </a:spcBef>
                        <a:spcAft>
                          <a:spcPts val="0"/>
                        </a:spcAft>
                        <a:buNone/>
                      </a:pPr>
                      <a:r>
                        <a:rPr lang="en" sz="1400" u="none" strike="noStrike" cap="none" dirty="0"/>
                        <a:t>Rhythm </a:t>
                      </a:r>
                      <a:endParaRPr sz="1400" u="none" strike="noStrike" cap="none" dirty="0"/>
                    </a:p>
                    <a:p>
                      <a:pPr marL="457200" marR="0" lvl="0" indent="-311150" algn="l" rtl="0">
                        <a:lnSpc>
                          <a:spcPct val="100000"/>
                        </a:lnSpc>
                        <a:spcBef>
                          <a:spcPts val="1000"/>
                        </a:spcBef>
                        <a:spcAft>
                          <a:spcPts val="0"/>
                        </a:spcAft>
                        <a:buSzPts val="1300"/>
                        <a:buChar char="●"/>
                      </a:pPr>
                      <a:r>
                        <a:rPr lang="en" sz="1300" dirty="0"/>
                        <a:t>Servant Leadership</a:t>
                      </a:r>
                    </a:p>
                    <a:p>
                      <a:pPr marL="146050" marR="0" lvl="0" indent="0" algn="l" rtl="0">
                        <a:lnSpc>
                          <a:spcPct val="100000"/>
                        </a:lnSpc>
                        <a:spcBef>
                          <a:spcPts val="1000"/>
                        </a:spcBef>
                        <a:spcAft>
                          <a:spcPts val="0"/>
                        </a:spcAft>
                        <a:buSzPts val="1300"/>
                        <a:buNone/>
                      </a:pPr>
                      <a:endParaRPr lang="en" sz="1300" dirty="0"/>
                    </a:p>
                    <a:p>
                      <a:pPr marL="457200" marR="0" lvl="0" indent="-311150" algn="l" rtl="0">
                        <a:lnSpc>
                          <a:spcPct val="100000"/>
                        </a:lnSpc>
                        <a:spcBef>
                          <a:spcPts val="0"/>
                        </a:spcBef>
                        <a:spcAft>
                          <a:spcPts val="0"/>
                        </a:spcAft>
                        <a:buSzPts val="1300"/>
                        <a:buChar char="●"/>
                      </a:pPr>
                      <a:r>
                        <a:rPr lang="en" sz="1300" dirty="0"/>
                        <a:t>Continuous improvment</a:t>
                      </a:r>
                      <a:endParaRPr sz="1300" dirty="0"/>
                    </a:p>
                    <a:p>
                      <a:pPr marL="0" marR="0" lvl="0" indent="0" algn="l" rtl="0">
                        <a:lnSpc>
                          <a:spcPct val="100000"/>
                        </a:lnSpc>
                        <a:spcBef>
                          <a:spcPts val="0"/>
                        </a:spcBef>
                        <a:spcAft>
                          <a:spcPts val="0"/>
                        </a:spcAft>
                        <a:buNone/>
                      </a:pPr>
                      <a:endParaRPr sz="1200" b="0" i="0" u="sng" strike="noStrike" cap="none" dirty="0">
                        <a:solidFill>
                          <a:schemeClr val="dk1"/>
                        </a:solidFill>
                        <a:latin typeface="Helvetica Neue"/>
                        <a:ea typeface="Helvetica Neue"/>
                        <a:cs typeface="Helvetica Neue"/>
                        <a:sym typeface="Helvetica Neue"/>
                      </a:endParaRPr>
                    </a:p>
                  </a:txBody>
                  <a:tcPr marL="91450" marR="91450" marT="45725" marB="45725"/>
                </a:tc>
                <a:extLst>
                  <a:ext uri="{0D108BD9-81ED-4DB2-BD59-A6C34878D82A}">
                    <a16:rowId xmlns:a16="http://schemas.microsoft.com/office/drawing/2014/main" val="10000"/>
                  </a:ext>
                </a:extLst>
              </a:tr>
              <a:tr h="2132900">
                <a:tc>
                  <a:txBody>
                    <a:bodyPr/>
                    <a:lstStyle/>
                    <a:p>
                      <a:pPr marL="0" marR="0" lvl="0" indent="0" algn="l" rtl="0">
                        <a:lnSpc>
                          <a:spcPct val="100000"/>
                        </a:lnSpc>
                        <a:spcBef>
                          <a:spcPts val="0"/>
                        </a:spcBef>
                        <a:spcAft>
                          <a:spcPts val="0"/>
                        </a:spcAft>
                        <a:buNone/>
                      </a:pPr>
                      <a:r>
                        <a:rPr lang="en" b="1" dirty="0">
                          <a:solidFill>
                            <a:schemeClr val="lt1"/>
                          </a:solidFill>
                        </a:rPr>
                        <a:t>Removing Impediments</a:t>
                      </a:r>
                      <a:endParaRPr b="1" dirty="0">
                        <a:solidFill>
                          <a:schemeClr val="lt1"/>
                        </a:solidFill>
                      </a:endParaRPr>
                    </a:p>
                    <a:p>
                      <a:pPr marL="457200" marR="0" lvl="0" indent="-304800" algn="l" rtl="0">
                        <a:lnSpc>
                          <a:spcPct val="100000"/>
                        </a:lnSpc>
                        <a:spcBef>
                          <a:spcPts val="1000"/>
                        </a:spcBef>
                        <a:spcAft>
                          <a:spcPts val="0"/>
                        </a:spcAft>
                        <a:buClr>
                          <a:schemeClr val="lt1"/>
                        </a:buClr>
                        <a:buSzPts val="1200"/>
                        <a:buChar char="●"/>
                      </a:pPr>
                      <a:r>
                        <a:rPr lang="en" sz="1200" b="1" dirty="0">
                          <a:solidFill>
                            <a:schemeClr val="lt1"/>
                          </a:solidFill>
                        </a:rPr>
                        <a:t>Focus on outcome, not hours of output</a:t>
                      </a:r>
                      <a:endParaRPr sz="1200" b="1" dirty="0">
                        <a:solidFill>
                          <a:schemeClr val="lt1"/>
                        </a:solidFill>
                      </a:endParaRPr>
                    </a:p>
                    <a:p>
                      <a:pPr marL="457200" marR="0" lvl="0" indent="0" algn="l" rtl="0">
                        <a:lnSpc>
                          <a:spcPct val="100000"/>
                        </a:lnSpc>
                        <a:spcBef>
                          <a:spcPts val="0"/>
                        </a:spcBef>
                        <a:spcAft>
                          <a:spcPts val="0"/>
                        </a:spcAft>
                        <a:buNone/>
                      </a:pPr>
                      <a:endParaRPr sz="1200" b="1" dirty="0">
                        <a:solidFill>
                          <a:schemeClr val="lt1"/>
                        </a:solidFill>
                      </a:endParaRPr>
                    </a:p>
                    <a:p>
                      <a:pPr marL="457200" marR="0" lvl="0" indent="-304800" algn="l" rtl="0">
                        <a:lnSpc>
                          <a:spcPct val="100000"/>
                        </a:lnSpc>
                        <a:spcBef>
                          <a:spcPts val="0"/>
                        </a:spcBef>
                        <a:spcAft>
                          <a:spcPts val="0"/>
                        </a:spcAft>
                        <a:buClr>
                          <a:schemeClr val="lt1"/>
                        </a:buClr>
                        <a:buSzPts val="1200"/>
                        <a:buChar char="●"/>
                      </a:pPr>
                      <a:r>
                        <a:rPr lang="en" sz="1200" b="1" dirty="0">
                          <a:solidFill>
                            <a:schemeClr val="lt1"/>
                          </a:solidFill>
                        </a:rPr>
                        <a:t>Anxieties</a:t>
                      </a:r>
                      <a:endParaRPr sz="1200" b="1" dirty="0">
                        <a:solidFill>
                          <a:schemeClr val="lt1"/>
                        </a:solidFill>
                      </a:endParaRPr>
                    </a:p>
                  </a:txBody>
                  <a:tcPr marL="91450" marR="91450" marT="45725" marB="45725"/>
                </a:tc>
                <a:tc>
                  <a:txBody>
                    <a:bodyPr/>
                    <a:lstStyle/>
                    <a:p>
                      <a:pPr marL="0" lvl="0" indent="0" algn="l" rtl="0">
                        <a:spcBef>
                          <a:spcPts val="0"/>
                        </a:spcBef>
                        <a:spcAft>
                          <a:spcPts val="0"/>
                        </a:spcAft>
                        <a:buNone/>
                      </a:pPr>
                      <a:r>
                        <a:rPr lang="en" b="1" dirty="0">
                          <a:solidFill>
                            <a:schemeClr val="lt1"/>
                          </a:solidFill>
                        </a:rPr>
                        <a:t>Empowered Collaboration</a:t>
                      </a:r>
                      <a:endParaRPr b="1" dirty="0">
                        <a:solidFill>
                          <a:schemeClr val="lt1"/>
                        </a:solidFill>
                      </a:endParaRPr>
                    </a:p>
                    <a:p>
                      <a:pPr marL="457200" lvl="0" indent="-304800" algn="l" rtl="0">
                        <a:lnSpc>
                          <a:spcPct val="115000"/>
                        </a:lnSpc>
                        <a:spcBef>
                          <a:spcPts val="1000"/>
                        </a:spcBef>
                        <a:spcAft>
                          <a:spcPts val="0"/>
                        </a:spcAft>
                        <a:buClr>
                          <a:schemeClr val="lt1"/>
                        </a:buClr>
                        <a:buSzPts val="1200"/>
                        <a:buChar char="●"/>
                      </a:pPr>
                      <a:r>
                        <a:rPr lang="en" sz="1200" b="1" dirty="0">
                          <a:solidFill>
                            <a:schemeClr val="lt1"/>
                          </a:solidFill>
                        </a:rPr>
                        <a:t>Sharing &amp; Availability   </a:t>
                      </a:r>
                      <a:r>
                        <a:rPr lang="en" sz="1200" b="1" i="1" dirty="0">
                          <a:solidFill>
                            <a:schemeClr val="lt1"/>
                          </a:solidFill>
                        </a:rPr>
                        <a:t>(if a person is not available, their thoughts should be)</a:t>
                      </a:r>
                      <a:endParaRPr sz="1200" b="1" i="1" dirty="0">
                        <a:solidFill>
                          <a:schemeClr val="lt1"/>
                        </a:solidFill>
                      </a:endParaRPr>
                    </a:p>
                    <a:p>
                      <a:pPr marL="457200" lvl="0" indent="0" algn="l" rtl="0">
                        <a:lnSpc>
                          <a:spcPct val="115000"/>
                        </a:lnSpc>
                        <a:spcBef>
                          <a:spcPts val="0"/>
                        </a:spcBef>
                        <a:spcAft>
                          <a:spcPts val="0"/>
                        </a:spcAft>
                        <a:buNone/>
                      </a:pPr>
                      <a:endParaRPr sz="1200" b="1" i="1" dirty="0">
                        <a:solidFill>
                          <a:schemeClr val="lt1"/>
                        </a:solidFill>
                      </a:endParaRPr>
                    </a:p>
                    <a:p>
                      <a:pPr marL="457200" lvl="0" indent="-304800" algn="l" rtl="0">
                        <a:lnSpc>
                          <a:spcPct val="115000"/>
                        </a:lnSpc>
                        <a:spcBef>
                          <a:spcPts val="0"/>
                        </a:spcBef>
                        <a:spcAft>
                          <a:spcPts val="0"/>
                        </a:spcAft>
                        <a:buClr>
                          <a:schemeClr val="lt1"/>
                        </a:buClr>
                        <a:buSzPts val="1200"/>
                        <a:buChar char="●"/>
                      </a:pPr>
                      <a:r>
                        <a:rPr lang="en" sz="1200" b="1" dirty="0">
                          <a:solidFill>
                            <a:schemeClr val="lt1"/>
                          </a:solidFill>
                        </a:rPr>
                        <a:t>Purposeful solution-based meetings </a:t>
                      </a:r>
                      <a:endParaRPr sz="1200" b="1" dirty="0">
                        <a:solidFill>
                          <a:schemeClr val="lt1"/>
                        </a:solidFill>
                      </a:endParaRPr>
                    </a:p>
                    <a:p>
                      <a:pPr marL="457200" lvl="0" indent="-304800" algn="l" rtl="0">
                        <a:lnSpc>
                          <a:spcPct val="115000"/>
                        </a:lnSpc>
                        <a:spcBef>
                          <a:spcPts val="0"/>
                        </a:spcBef>
                        <a:spcAft>
                          <a:spcPts val="0"/>
                        </a:spcAft>
                        <a:buClr>
                          <a:schemeClr val="lt1"/>
                        </a:buClr>
                        <a:buSzPts val="1200"/>
                        <a:buChar char="●"/>
                      </a:pPr>
                      <a:endParaRPr sz="1200" b="1" dirty="0">
                        <a:solidFill>
                          <a:schemeClr val="lt1"/>
                        </a:solidFill>
                      </a:endParaRPr>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3"/>
          <p:cNvSpPr/>
          <p:nvPr/>
        </p:nvSpPr>
        <p:spPr>
          <a:xfrm>
            <a:off x="2282725" y="2046675"/>
            <a:ext cx="1919100" cy="14064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000" b="0" i="0" u="none" strike="noStrike" cap="none">
                <a:solidFill>
                  <a:srgbClr val="000000"/>
                </a:solidFill>
                <a:latin typeface="Helvetica Neue Light"/>
                <a:ea typeface="Helvetica Neue Light"/>
                <a:cs typeface="Helvetica Neue Light"/>
                <a:sym typeface="Helvetica Neue Light"/>
              </a:rPr>
              <a:t>Leadership</a:t>
            </a:r>
            <a:endParaRPr sz="2000" b="0" i="0" u="none" strike="noStrike" cap="none">
              <a:solidFill>
                <a:srgbClr val="000000"/>
              </a:solidFill>
              <a:latin typeface="Helvetica Neue Light"/>
              <a:ea typeface="Helvetica Neue Light"/>
              <a:cs typeface="Helvetica Neue Light"/>
              <a:sym typeface="Helvetica Neue Light"/>
            </a:endParaRPr>
          </a:p>
        </p:txBody>
      </p:sp>
      <p:sp>
        <p:nvSpPr>
          <p:cNvPr id="176" name="Google Shape;176;p13"/>
          <p:cNvSpPr/>
          <p:nvPr/>
        </p:nvSpPr>
        <p:spPr>
          <a:xfrm>
            <a:off x="6456525" y="2046675"/>
            <a:ext cx="1974000" cy="1406400"/>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000" b="0" i="0" u="none" strike="noStrike" cap="none">
                <a:solidFill>
                  <a:srgbClr val="FFFFFF"/>
                </a:solidFill>
                <a:latin typeface="Helvetica Neue Light"/>
                <a:ea typeface="Helvetica Neue Light"/>
                <a:cs typeface="Helvetica Neue Light"/>
                <a:sym typeface="Helvetica Neue Light"/>
              </a:rPr>
              <a:t>Agility</a:t>
            </a: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77" name="Google Shape;177;p13"/>
          <p:cNvSpPr/>
          <p:nvPr/>
        </p:nvSpPr>
        <p:spPr>
          <a:xfrm>
            <a:off x="370724" y="2046675"/>
            <a:ext cx="1744200" cy="1406400"/>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000" b="0" i="0" u="none" strike="noStrike" cap="none">
                <a:solidFill>
                  <a:srgbClr val="FFFFFF"/>
                </a:solidFill>
                <a:latin typeface="Helvetica Neue Light"/>
                <a:ea typeface="Helvetica Neue Light"/>
                <a:cs typeface="Helvetica Neue Light"/>
                <a:sym typeface="Helvetica Neue Light"/>
              </a:rPr>
              <a:t>Kanban</a:t>
            </a: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178" name="Google Shape;178;p13"/>
          <p:cNvSpPr txBox="1"/>
          <p:nvPr/>
        </p:nvSpPr>
        <p:spPr>
          <a:xfrm>
            <a:off x="901200" y="489650"/>
            <a:ext cx="8166600" cy="51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rgbClr val="FFFFFF"/>
                </a:solidFill>
                <a:latin typeface="Helvetica Neue"/>
                <a:ea typeface="Helvetica Neue"/>
                <a:cs typeface="Helvetica Neue"/>
                <a:sym typeface="Helvetica Neue"/>
              </a:rPr>
              <a:t>Agenda</a:t>
            </a:r>
            <a:endParaRPr sz="2400" b="1" i="0" u="none" strike="noStrike" cap="none">
              <a:solidFill>
                <a:srgbClr val="FFFFFF"/>
              </a:solidFill>
              <a:latin typeface="Helvetica Neue"/>
              <a:ea typeface="Helvetica Neue"/>
              <a:cs typeface="Helvetica Neue"/>
              <a:sym typeface="Helvetica Neue"/>
            </a:endParaRPr>
          </a:p>
        </p:txBody>
      </p:sp>
      <p:sp>
        <p:nvSpPr>
          <p:cNvPr id="179" name="Google Shape;179;p13"/>
          <p:cNvSpPr/>
          <p:nvPr/>
        </p:nvSpPr>
        <p:spPr>
          <a:xfrm>
            <a:off x="4369624" y="2046675"/>
            <a:ext cx="1919100" cy="1406400"/>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 sz="2000" b="0" i="0" u="none" strike="noStrike" cap="none">
                <a:solidFill>
                  <a:srgbClr val="FFFFFF"/>
                </a:solidFill>
                <a:latin typeface="Helvetica Neue Light"/>
                <a:ea typeface="Helvetica Neue Light"/>
                <a:cs typeface="Helvetica Neue Light"/>
                <a:sym typeface="Helvetica Neue Light"/>
              </a:rPr>
              <a:t>Development</a:t>
            </a:r>
            <a:endParaRPr sz="2000" b="0" i="0" u="none" strike="noStrike" cap="none">
              <a:solidFill>
                <a:srgbClr val="FFFFFF"/>
              </a:solidFill>
              <a:latin typeface="Helvetica Neue Light"/>
              <a:ea typeface="Helvetica Neue Light"/>
              <a:cs typeface="Helvetica Neue Light"/>
              <a:sym typeface="Helvetica Neue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7"/>
          <p:cNvSpPr txBox="1"/>
          <p:nvPr/>
        </p:nvSpPr>
        <p:spPr>
          <a:xfrm>
            <a:off x="337575" y="0"/>
            <a:ext cx="8737200" cy="6528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800"/>
              <a:buFont typeface="Arial"/>
              <a:buNone/>
            </a:pPr>
            <a:r>
              <a:rPr lang="en" sz="1800" b="1" i="0" u="none" strike="noStrike" cap="none">
                <a:solidFill>
                  <a:schemeClr val="dk1"/>
                </a:solidFill>
                <a:latin typeface="Arial"/>
                <a:ea typeface="Arial"/>
                <a:cs typeface="Arial"/>
                <a:sym typeface="Arial"/>
              </a:rPr>
              <a:t>Leadership</a:t>
            </a:r>
            <a:endParaRPr sz="1400" b="0" i="0" u="none" strike="noStrike" cap="none">
              <a:solidFill>
                <a:srgbClr val="000000"/>
              </a:solidFill>
              <a:latin typeface="Helvetica Neue Light"/>
              <a:ea typeface="Helvetica Neue Light"/>
              <a:cs typeface="Helvetica Neue Light"/>
              <a:sym typeface="Helvetica Neue Light"/>
            </a:endParaRPr>
          </a:p>
        </p:txBody>
      </p:sp>
      <p:sp>
        <p:nvSpPr>
          <p:cNvPr id="185" name="Google Shape;185;p17"/>
          <p:cNvSpPr txBox="1"/>
          <p:nvPr/>
        </p:nvSpPr>
        <p:spPr>
          <a:xfrm>
            <a:off x="609650" y="699450"/>
            <a:ext cx="7315200" cy="390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Roboto"/>
                <a:ea typeface="Roboto"/>
                <a:cs typeface="Roboto"/>
                <a:sym typeface="Roboto"/>
              </a:rPr>
              <a:t>SCRUM MASTER - AKA “Servant Leadership”</a:t>
            </a:r>
            <a:endParaRPr sz="1400" b="1"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050"/>
              <a:buFont typeface="Arial"/>
              <a:buNone/>
            </a:pPr>
            <a:r>
              <a:rPr lang="en" sz="1050" b="0" i="0" u="none" strike="noStrike" cap="none">
                <a:solidFill>
                  <a:schemeClr val="dk1"/>
                </a:solidFill>
                <a:latin typeface="Roboto"/>
                <a:ea typeface="Roboto"/>
                <a:cs typeface="Roboto"/>
                <a:sym typeface="Roboto"/>
              </a:rPr>
              <a:t>Helps those outside the Scrum Team understand which of their interactions with the Scrum Team are helpful, and which are </a:t>
            </a:r>
            <a:r>
              <a:rPr lang="en" sz="1050" b="0" i="0" u="sng" strike="noStrike" cap="none">
                <a:solidFill>
                  <a:schemeClr val="dk1"/>
                </a:solidFill>
                <a:latin typeface="Roboto"/>
                <a:ea typeface="Roboto"/>
                <a:cs typeface="Roboto"/>
                <a:sym typeface="Roboto"/>
              </a:rPr>
              <a:t>not</a:t>
            </a:r>
            <a:r>
              <a:rPr lang="en" sz="1050" b="0" i="0" u="none" strike="noStrike" cap="none">
                <a:solidFill>
                  <a:schemeClr val="dk1"/>
                </a:solidFill>
                <a:latin typeface="Roboto"/>
                <a:ea typeface="Roboto"/>
                <a:cs typeface="Roboto"/>
                <a:sym typeface="Roboto"/>
              </a:rPr>
              <a:t>. </a:t>
            </a:r>
            <a:endParaRPr sz="1050" b="0" i="0" u="none" strike="noStrike" cap="none">
              <a:solidFill>
                <a:schemeClr val="dk1"/>
              </a:solidFill>
              <a:latin typeface="Roboto"/>
              <a:ea typeface="Roboto"/>
              <a:cs typeface="Roboto"/>
              <a:sym typeface="Roboto"/>
            </a:endParaRPr>
          </a:p>
          <a:p>
            <a:pPr marL="0" marR="0" lvl="0" indent="0" algn="l" rtl="0">
              <a:lnSpc>
                <a:spcPct val="115000"/>
              </a:lnSpc>
              <a:spcBef>
                <a:spcPts val="800"/>
              </a:spcBef>
              <a:spcAft>
                <a:spcPts val="0"/>
              </a:spcAft>
              <a:buClr>
                <a:schemeClr val="dk1"/>
              </a:buClr>
              <a:buSzPts val="1100"/>
              <a:buFont typeface="Arial"/>
              <a:buNone/>
            </a:pPr>
            <a:r>
              <a:rPr lang="en" sz="1050" b="0" i="0" u="none" strike="noStrike" cap="none">
                <a:solidFill>
                  <a:schemeClr val="dk1"/>
                </a:solidFill>
                <a:latin typeface="Roboto"/>
                <a:ea typeface="Roboto"/>
                <a:cs typeface="Roboto"/>
                <a:sym typeface="Roboto"/>
              </a:rPr>
              <a:t>The Scrum Master helps everyone change these interactions to maximize the value created by the Scrum Team.</a:t>
            </a:r>
            <a:endParaRPr sz="1050" b="0" i="0" u="none" strike="noStrike" cap="none">
              <a:solidFill>
                <a:schemeClr val="dk1"/>
              </a:solidFill>
              <a:latin typeface="Roboto"/>
              <a:ea typeface="Roboto"/>
              <a:cs typeface="Roboto"/>
              <a:sym typeface="Roboto"/>
            </a:endParaRPr>
          </a:p>
          <a:p>
            <a:pPr marL="457200" marR="0" lvl="0" indent="0" algn="l" rtl="0">
              <a:lnSpc>
                <a:spcPct val="115000"/>
              </a:lnSpc>
              <a:spcBef>
                <a:spcPts val="800"/>
              </a:spcBef>
              <a:spcAft>
                <a:spcPts val="0"/>
              </a:spcAft>
              <a:buClr>
                <a:srgbClr val="000000"/>
              </a:buClr>
              <a:buSzPts val="1050"/>
              <a:buFont typeface="Arial"/>
              <a:buNone/>
            </a:pPr>
            <a:endParaRPr sz="1050" b="0" i="0" u="none" strike="noStrike" cap="none">
              <a:solidFill>
                <a:srgbClr val="333333"/>
              </a:solidFill>
              <a:highlight>
                <a:srgbClr val="FFFFFF"/>
              </a:highlight>
              <a:latin typeface="Helvetica Neue"/>
              <a:ea typeface="Helvetica Neue"/>
              <a:cs typeface="Helvetica Neue"/>
              <a:sym typeface="Helvetica Neue"/>
            </a:endParaRPr>
          </a:p>
          <a:p>
            <a:pPr marL="0" marR="0" lvl="0" indent="0" algn="l" rtl="0">
              <a:lnSpc>
                <a:spcPct val="100000"/>
              </a:lnSpc>
              <a:spcBef>
                <a:spcPts val="8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222222"/>
              </a:solidFill>
              <a:highlight>
                <a:srgbClr val="FFFFFF"/>
              </a:highlight>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222222"/>
              </a:solidFill>
              <a:highlight>
                <a:srgbClr val="FFFFFF"/>
              </a:highlight>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222222"/>
              </a:solidFill>
              <a:highlight>
                <a:srgbClr val="FFFFFF"/>
              </a:highlight>
              <a:latin typeface="Roboto"/>
              <a:ea typeface="Roboto"/>
              <a:cs typeface="Roboto"/>
              <a:sym typeface="Roboto"/>
            </a:endParaRPr>
          </a:p>
        </p:txBody>
      </p:sp>
      <p:sp>
        <p:nvSpPr>
          <p:cNvPr id="186" name="Google Shape;186;p17"/>
          <p:cNvSpPr txBox="1"/>
          <p:nvPr/>
        </p:nvSpPr>
        <p:spPr>
          <a:xfrm>
            <a:off x="6968475" y="4938300"/>
            <a:ext cx="2240400" cy="205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Helvetica Neue Light"/>
                <a:ea typeface="Helvetica Neue Light"/>
                <a:cs typeface="Helvetica Neue Light"/>
                <a:sym typeface="Helvetica Neue Light"/>
              </a:rPr>
              <a:t>Source: David Hawks - Agile Velocity</a:t>
            </a:r>
            <a:endParaRPr sz="600" b="0" i="0" u="none" strike="noStrike" cap="none">
              <a:solidFill>
                <a:srgbClr val="000000"/>
              </a:solidFill>
              <a:latin typeface="Helvetica Neue Light"/>
              <a:ea typeface="Helvetica Neue Light"/>
              <a:cs typeface="Helvetica Neue Light"/>
              <a:sym typeface="Helvetica Neue Light"/>
            </a:endParaRPr>
          </a:p>
        </p:txBody>
      </p:sp>
      <p:pic>
        <p:nvPicPr>
          <p:cNvPr id="187" name="Google Shape;187;p17"/>
          <p:cNvPicPr preferRelativeResize="0"/>
          <p:nvPr/>
        </p:nvPicPr>
        <p:blipFill rotWithShape="1">
          <a:blip r:embed="rId3">
            <a:alphaModFix/>
          </a:blip>
          <a:srcRect/>
          <a:stretch/>
        </p:blipFill>
        <p:spPr>
          <a:xfrm>
            <a:off x="1729047" y="2142500"/>
            <a:ext cx="5076403" cy="2795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18622a00c3d_0_0"/>
          <p:cNvSpPr txBox="1"/>
          <p:nvPr/>
        </p:nvSpPr>
        <p:spPr>
          <a:xfrm>
            <a:off x="337575" y="0"/>
            <a:ext cx="8737200" cy="6528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800"/>
              <a:buFont typeface="Arial"/>
              <a:buNone/>
            </a:pPr>
            <a:r>
              <a:rPr lang="en" sz="1800" b="1" i="0" u="none" strike="noStrike" cap="none" dirty="0">
                <a:solidFill>
                  <a:schemeClr val="dk1"/>
                </a:solidFill>
                <a:latin typeface="Arial"/>
                <a:ea typeface="Arial"/>
                <a:cs typeface="Arial"/>
                <a:sym typeface="Arial"/>
              </a:rPr>
              <a:t>Leadership – Duty of Scrum Master</a:t>
            </a:r>
            <a:endParaRPr sz="1400" b="0" i="0" u="none" strike="noStrike" cap="none" dirty="0">
              <a:solidFill>
                <a:srgbClr val="000000"/>
              </a:solidFill>
              <a:latin typeface="Helvetica Neue Light"/>
              <a:ea typeface="Helvetica Neue Light"/>
              <a:cs typeface="Helvetica Neue Light"/>
              <a:sym typeface="Helvetica Neue Light"/>
            </a:endParaRPr>
          </a:p>
        </p:txBody>
      </p:sp>
      <p:sp>
        <p:nvSpPr>
          <p:cNvPr id="193" name="Google Shape;193;g18622a00c3d_0_0"/>
          <p:cNvSpPr txBox="1"/>
          <p:nvPr/>
        </p:nvSpPr>
        <p:spPr>
          <a:xfrm>
            <a:off x="609650" y="699450"/>
            <a:ext cx="7315200" cy="3902100"/>
          </a:xfrm>
          <a:prstGeom prst="rect">
            <a:avLst/>
          </a:prstGeom>
          <a:noFill/>
          <a:ln>
            <a:noFill/>
          </a:ln>
        </p:spPr>
        <p:txBody>
          <a:bodyPr spcFirstLastPara="1" wrap="square" lIns="91425" tIns="91425" rIns="91425" bIns="91425" anchor="t" anchorCtr="0">
            <a:noAutofit/>
          </a:bodyPr>
          <a:lstStyle/>
          <a:p>
            <a:pPr marL="457200" marR="0" lvl="0" indent="0" algn="l" rtl="0">
              <a:lnSpc>
                <a:spcPct val="110000"/>
              </a:lnSpc>
              <a:spcBef>
                <a:spcPts val="800"/>
              </a:spcBef>
              <a:spcAft>
                <a:spcPts val="0"/>
              </a:spcAft>
              <a:buClr>
                <a:schemeClr val="dk1"/>
              </a:buClr>
              <a:buSzPts val="1100"/>
              <a:buFont typeface="Arial"/>
              <a:buNone/>
            </a:pPr>
            <a:r>
              <a:rPr lang="en" sz="1350" b="1" i="0" u="none" strike="noStrike" cap="none" dirty="0">
                <a:solidFill>
                  <a:schemeClr val="dk1"/>
                </a:solidFill>
                <a:latin typeface="Roboto"/>
                <a:ea typeface="Roboto"/>
                <a:cs typeface="Roboto"/>
                <a:sym typeface="Roboto"/>
              </a:rPr>
              <a:t>Scrum Master Service to the Product Manager/Owner/Analyst</a:t>
            </a:r>
            <a:endParaRPr sz="1350" b="1" i="0" u="none" strike="noStrike" cap="none" dirty="0">
              <a:solidFill>
                <a:schemeClr val="dk1"/>
              </a:solidFill>
              <a:latin typeface="Roboto"/>
              <a:ea typeface="Roboto"/>
              <a:cs typeface="Roboto"/>
              <a:sym typeface="Roboto"/>
            </a:endParaRPr>
          </a:p>
          <a:p>
            <a:pPr marL="914400" marR="0" lvl="0" indent="-307975" algn="l" rtl="0">
              <a:lnSpc>
                <a:spcPct val="115000"/>
              </a:lnSpc>
              <a:spcBef>
                <a:spcPts val="800"/>
              </a:spcBef>
              <a:spcAft>
                <a:spcPts val="0"/>
              </a:spcAft>
              <a:buClr>
                <a:schemeClr val="dk1"/>
              </a:buClr>
              <a:buSzPts val="1250"/>
              <a:buFont typeface="Roboto"/>
              <a:buChar char="●"/>
            </a:pPr>
            <a:r>
              <a:rPr lang="en" sz="1250" b="0" i="0" u="none" strike="noStrike" cap="none" dirty="0">
                <a:solidFill>
                  <a:schemeClr val="dk1"/>
                </a:solidFill>
                <a:latin typeface="Roboto"/>
                <a:ea typeface="Roboto"/>
                <a:cs typeface="Roboto"/>
                <a:sym typeface="Roboto"/>
              </a:rPr>
              <a:t>Ensuring that goals, scope, and product domain are understood by everyone on the Scrum Team </a:t>
            </a:r>
            <a:r>
              <a:rPr lang="en" sz="1250" dirty="0">
                <a:solidFill>
                  <a:schemeClr val="dk1"/>
                </a:solidFill>
                <a:latin typeface="Roboto"/>
                <a:ea typeface="Roboto"/>
                <a:cs typeface="Roboto"/>
                <a:sym typeface="Roboto"/>
              </a:rPr>
              <a:t>(</a:t>
            </a:r>
            <a:r>
              <a:rPr lang="en" sz="1250" b="0" i="0" u="none" strike="noStrike" cap="none" dirty="0">
                <a:solidFill>
                  <a:schemeClr val="dk1"/>
                </a:solidFill>
                <a:latin typeface="Roboto"/>
                <a:ea typeface="Roboto"/>
                <a:cs typeface="Roboto"/>
                <a:sym typeface="Roboto"/>
              </a:rPr>
              <a:t>as well as possible)</a:t>
            </a:r>
            <a:endParaRPr sz="1250" b="0" i="0" u="none" strike="noStrike" cap="none" dirty="0">
              <a:solidFill>
                <a:schemeClr val="dk1"/>
              </a:solidFill>
              <a:latin typeface="Roboto"/>
              <a:ea typeface="Roboto"/>
              <a:cs typeface="Roboto"/>
              <a:sym typeface="Roboto"/>
            </a:endParaRPr>
          </a:p>
          <a:p>
            <a:pPr marL="914400" marR="0" lvl="0" indent="-307975" algn="l" rtl="0">
              <a:lnSpc>
                <a:spcPct val="115000"/>
              </a:lnSpc>
              <a:spcBef>
                <a:spcPts val="0"/>
              </a:spcBef>
              <a:spcAft>
                <a:spcPts val="0"/>
              </a:spcAft>
              <a:buClr>
                <a:schemeClr val="dk1"/>
              </a:buClr>
              <a:buSzPts val="1250"/>
              <a:buFont typeface="Roboto"/>
              <a:buChar char="●"/>
            </a:pPr>
            <a:r>
              <a:rPr lang="en" sz="1250" b="0" i="0" u="none" strike="noStrike" cap="none" dirty="0">
                <a:solidFill>
                  <a:schemeClr val="dk1"/>
                </a:solidFill>
                <a:latin typeface="Roboto"/>
                <a:ea typeface="Roboto"/>
                <a:cs typeface="Roboto"/>
                <a:sym typeface="Roboto"/>
              </a:rPr>
              <a:t>Product Backlog management</a:t>
            </a:r>
            <a:endParaRPr sz="1250" b="0" i="0" u="none" strike="noStrike" cap="none" dirty="0">
              <a:solidFill>
                <a:schemeClr val="dk1"/>
              </a:solidFill>
              <a:latin typeface="Roboto"/>
              <a:ea typeface="Roboto"/>
              <a:cs typeface="Roboto"/>
              <a:sym typeface="Roboto"/>
            </a:endParaRPr>
          </a:p>
          <a:p>
            <a:pPr marL="914400" marR="0" lvl="0" indent="-307975" algn="l" rtl="0">
              <a:lnSpc>
                <a:spcPct val="115000"/>
              </a:lnSpc>
              <a:spcBef>
                <a:spcPts val="0"/>
              </a:spcBef>
              <a:spcAft>
                <a:spcPts val="0"/>
              </a:spcAft>
              <a:buClr>
                <a:schemeClr val="dk1"/>
              </a:buClr>
              <a:buSzPts val="1250"/>
              <a:buFont typeface="Roboto"/>
              <a:buChar char="●"/>
            </a:pPr>
            <a:r>
              <a:rPr lang="en" sz="1250" dirty="0">
                <a:solidFill>
                  <a:schemeClr val="dk1"/>
                </a:solidFill>
                <a:latin typeface="Roboto"/>
                <a:ea typeface="Roboto"/>
                <a:cs typeface="Roboto"/>
                <a:sym typeface="Roboto"/>
              </a:rPr>
              <a:t>P</a:t>
            </a:r>
            <a:r>
              <a:rPr lang="en" sz="1250" b="0" i="0" u="none" strike="noStrike" cap="none" dirty="0">
                <a:solidFill>
                  <a:schemeClr val="dk1"/>
                </a:solidFill>
                <a:latin typeface="Roboto"/>
                <a:ea typeface="Roboto"/>
                <a:cs typeface="Roboto"/>
                <a:sym typeface="Roboto"/>
              </a:rPr>
              <a:t>roduct planning </a:t>
            </a:r>
            <a:endParaRPr sz="1250" b="0" i="0" u="none" strike="noStrike" cap="none" dirty="0">
              <a:solidFill>
                <a:schemeClr val="dk1"/>
              </a:solidFill>
              <a:latin typeface="Roboto"/>
              <a:ea typeface="Roboto"/>
              <a:cs typeface="Roboto"/>
              <a:sym typeface="Roboto"/>
            </a:endParaRPr>
          </a:p>
          <a:p>
            <a:pPr marL="914400" marR="0" lvl="0" indent="-307975" algn="l" rtl="0">
              <a:lnSpc>
                <a:spcPct val="115000"/>
              </a:lnSpc>
              <a:spcBef>
                <a:spcPts val="0"/>
              </a:spcBef>
              <a:spcAft>
                <a:spcPts val="0"/>
              </a:spcAft>
              <a:buClr>
                <a:schemeClr val="dk1"/>
              </a:buClr>
              <a:buSzPts val="1250"/>
              <a:buFont typeface="Roboto"/>
              <a:buChar char="●"/>
            </a:pPr>
            <a:r>
              <a:rPr lang="en" sz="1250" b="0" i="0" u="none" strike="noStrike" cap="none" dirty="0">
                <a:solidFill>
                  <a:schemeClr val="dk1"/>
                </a:solidFill>
                <a:latin typeface="Roboto"/>
                <a:ea typeface="Roboto"/>
                <a:cs typeface="Roboto"/>
                <a:sym typeface="Roboto"/>
              </a:rPr>
              <a:t>Facilitating Scrum events</a:t>
            </a:r>
            <a:r>
              <a:rPr lang="en-US" sz="1250" b="0" i="0" u="none" strike="noStrike" cap="none" dirty="0">
                <a:solidFill>
                  <a:schemeClr val="dk1"/>
                </a:solidFill>
                <a:latin typeface="Roboto"/>
                <a:ea typeface="Roboto"/>
                <a:cs typeface="Roboto"/>
                <a:sym typeface="Roboto"/>
              </a:rPr>
              <a:t> </a:t>
            </a:r>
          </a:p>
          <a:p>
            <a:pPr marL="457200" marR="0" lvl="0" indent="0" algn="l" rtl="0">
              <a:lnSpc>
                <a:spcPct val="110000"/>
              </a:lnSpc>
              <a:spcBef>
                <a:spcPts val="800"/>
              </a:spcBef>
              <a:spcAft>
                <a:spcPts val="0"/>
              </a:spcAft>
              <a:buClr>
                <a:schemeClr val="dk1"/>
              </a:buClr>
              <a:buSzPts val="1100"/>
              <a:buFont typeface="Arial"/>
              <a:buNone/>
            </a:pPr>
            <a:r>
              <a:rPr lang="en-US" sz="1350" b="1" i="0" u="none" strike="noStrike" cap="none" dirty="0">
                <a:solidFill>
                  <a:schemeClr val="dk1"/>
                </a:solidFill>
                <a:latin typeface="Roboto"/>
                <a:ea typeface="Roboto"/>
                <a:cs typeface="Roboto"/>
                <a:sym typeface="Roboto"/>
              </a:rPr>
              <a:t>Scrum Master Service to the Development Team</a:t>
            </a:r>
          </a:p>
          <a:p>
            <a:pPr marL="914400" marR="0" lvl="0" indent="-307975" algn="l" rtl="0">
              <a:lnSpc>
                <a:spcPct val="115000"/>
              </a:lnSpc>
              <a:spcBef>
                <a:spcPts val="800"/>
              </a:spcBef>
              <a:spcAft>
                <a:spcPts val="0"/>
              </a:spcAft>
              <a:buClr>
                <a:schemeClr val="dk1"/>
              </a:buClr>
              <a:buSzPts val="1250"/>
              <a:buFont typeface="Roboto"/>
              <a:buChar char="●"/>
            </a:pPr>
            <a:r>
              <a:rPr lang="en" sz="1250" b="0" i="0" u="none" strike="noStrike" cap="none" dirty="0">
                <a:solidFill>
                  <a:schemeClr val="dk1"/>
                </a:solidFill>
                <a:latin typeface="Roboto"/>
                <a:ea typeface="Roboto"/>
                <a:cs typeface="Roboto"/>
                <a:sym typeface="Roboto"/>
              </a:rPr>
              <a:t>Coaching the Development Team in self-organization and cross-functionality;</a:t>
            </a:r>
            <a:endParaRPr sz="1250" b="0" i="0" u="none" strike="noStrike" cap="none" dirty="0">
              <a:solidFill>
                <a:schemeClr val="dk1"/>
              </a:solidFill>
              <a:latin typeface="Roboto"/>
              <a:ea typeface="Roboto"/>
              <a:cs typeface="Roboto"/>
              <a:sym typeface="Roboto"/>
            </a:endParaRPr>
          </a:p>
          <a:p>
            <a:pPr marL="914400" marR="0" lvl="0" indent="-307975" algn="l" rtl="0">
              <a:lnSpc>
                <a:spcPct val="115000"/>
              </a:lnSpc>
              <a:spcBef>
                <a:spcPts val="0"/>
              </a:spcBef>
              <a:spcAft>
                <a:spcPts val="0"/>
              </a:spcAft>
              <a:buClr>
                <a:schemeClr val="dk1"/>
              </a:buClr>
              <a:buSzPts val="1250"/>
              <a:buFont typeface="Roboto"/>
              <a:buChar char="●"/>
            </a:pPr>
            <a:r>
              <a:rPr lang="en" sz="1250" b="0" i="0" u="none" strike="noStrike" cap="none" dirty="0">
                <a:solidFill>
                  <a:schemeClr val="dk1"/>
                </a:solidFill>
                <a:latin typeface="Roboto"/>
                <a:ea typeface="Roboto"/>
                <a:cs typeface="Roboto"/>
                <a:sym typeface="Roboto"/>
              </a:rPr>
              <a:t>Helping create high-value products</a:t>
            </a:r>
            <a:endParaRPr sz="1250" b="0" i="0" u="none" strike="noStrike" cap="none" dirty="0">
              <a:solidFill>
                <a:schemeClr val="dk1"/>
              </a:solidFill>
              <a:latin typeface="Roboto"/>
              <a:ea typeface="Roboto"/>
              <a:cs typeface="Roboto"/>
              <a:sym typeface="Roboto"/>
            </a:endParaRPr>
          </a:p>
          <a:p>
            <a:pPr marL="914400" marR="0" lvl="0" indent="-307975" algn="l" rtl="0">
              <a:lnSpc>
                <a:spcPct val="115000"/>
              </a:lnSpc>
              <a:spcBef>
                <a:spcPts val="0"/>
              </a:spcBef>
              <a:spcAft>
                <a:spcPts val="0"/>
              </a:spcAft>
              <a:buClr>
                <a:schemeClr val="dk1"/>
              </a:buClr>
              <a:buSzPts val="1250"/>
              <a:buFont typeface="Roboto"/>
              <a:buChar char="●"/>
            </a:pPr>
            <a:r>
              <a:rPr lang="en" sz="1250" b="0" i="0" u="none" strike="noStrike" cap="none" dirty="0">
                <a:solidFill>
                  <a:schemeClr val="dk1"/>
                </a:solidFill>
                <a:latin typeface="Roboto"/>
                <a:ea typeface="Roboto"/>
                <a:cs typeface="Roboto"/>
                <a:sym typeface="Roboto"/>
              </a:rPr>
              <a:t>Removing impediments to the Development Team’s progress</a:t>
            </a:r>
            <a:endParaRPr sz="1250" b="0" i="0" u="none" strike="noStrike" cap="none" dirty="0">
              <a:solidFill>
                <a:schemeClr val="dk1"/>
              </a:solidFill>
              <a:latin typeface="Roboto"/>
              <a:ea typeface="Roboto"/>
              <a:cs typeface="Roboto"/>
              <a:sym typeface="Roboto"/>
            </a:endParaRPr>
          </a:p>
          <a:p>
            <a:pPr marL="914400" marR="0" lvl="0" indent="-307975" algn="l" rtl="0">
              <a:lnSpc>
                <a:spcPct val="115000"/>
              </a:lnSpc>
              <a:spcBef>
                <a:spcPts val="0"/>
              </a:spcBef>
              <a:spcAft>
                <a:spcPts val="0"/>
              </a:spcAft>
              <a:buClr>
                <a:schemeClr val="dk1"/>
              </a:buClr>
              <a:buSzPts val="1250"/>
              <a:buFont typeface="Roboto"/>
              <a:buChar char="●"/>
            </a:pPr>
            <a:r>
              <a:rPr lang="en" sz="1250" b="0" i="0" u="none" strike="noStrike" cap="none" dirty="0">
                <a:solidFill>
                  <a:schemeClr val="dk1"/>
                </a:solidFill>
                <a:latin typeface="Roboto"/>
                <a:ea typeface="Roboto"/>
                <a:cs typeface="Roboto"/>
                <a:sym typeface="Roboto"/>
              </a:rPr>
              <a:t>Facilitating Scrum events as requested </a:t>
            </a:r>
            <a:endParaRPr sz="1250" b="0" i="0" u="none" strike="noStrike" cap="none" dirty="0">
              <a:solidFill>
                <a:schemeClr val="dk1"/>
              </a:solidFill>
              <a:latin typeface="Roboto"/>
              <a:ea typeface="Roboto"/>
              <a:cs typeface="Roboto"/>
              <a:sym typeface="Roboto"/>
            </a:endParaRPr>
          </a:p>
          <a:p>
            <a:pPr marL="457200" marR="0" lvl="0" indent="0" algn="l" rtl="0">
              <a:lnSpc>
                <a:spcPct val="115000"/>
              </a:lnSpc>
              <a:spcBef>
                <a:spcPts val="800"/>
              </a:spcBef>
              <a:spcAft>
                <a:spcPts val="0"/>
              </a:spcAft>
              <a:buClr>
                <a:srgbClr val="000000"/>
              </a:buClr>
              <a:buSzPts val="1050"/>
              <a:buFont typeface="Arial"/>
              <a:buNone/>
            </a:pPr>
            <a:endParaRPr sz="1050" b="0" i="0" u="none" strike="noStrike" cap="none" dirty="0">
              <a:solidFill>
                <a:srgbClr val="333333"/>
              </a:solidFill>
              <a:highlight>
                <a:srgbClr val="FFFFFF"/>
              </a:highlight>
              <a:latin typeface="Helvetica Neue"/>
              <a:ea typeface="Helvetica Neue"/>
              <a:cs typeface="Helvetica Neue"/>
              <a:sym typeface="Helvetica Neue"/>
            </a:endParaRPr>
          </a:p>
          <a:p>
            <a:pPr marL="0" marR="0" lvl="0" indent="0" algn="l" rtl="0">
              <a:lnSpc>
                <a:spcPct val="100000"/>
              </a:lnSpc>
              <a:spcBef>
                <a:spcPts val="80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222222"/>
              </a:solidFill>
              <a:highlight>
                <a:srgbClr val="FFFFFF"/>
              </a:highlight>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222222"/>
              </a:solidFill>
              <a:highlight>
                <a:srgbClr val="FFFFFF"/>
              </a:highlight>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222222"/>
              </a:solidFill>
              <a:highlight>
                <a:srgbClr val="FFFFFF"/>
              </a:highlight>
              <a:latin typeface="Roboto"/>
              <a:ea typeface="Roboto"/>
              <a:cs typeface="Roboto"/>
              <a:sym typeface="Roboto"/>
            </a:endParaRPr>
          </a:p>
        </p:txBody>
      </p:sp>
      <p:sp>
        <p:nvSpPr>
          <p:cNvPr id="194" name="Google Shape;194;g18622a00c3d_0_0"/>
          <p:cNvSpPr txBox="1"/>
          <p:nvPr/>
        </p:nvSpPr>
        <p:spPr>
          <a:xfrm>
            <a:off x="6968475" y="4938300"/>
            <a:ext cx="2240400" cy="205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Helvetica Neue Light"/>
                <a:ea typeface="Helvetica Neue Light"/>
                <a:cs typeface="Helvetica Neue Light"/>
                <a:sym typeface="Helvetica Neue Light"/>
              </a:rPr>
              <a:t>Source: David Hawks - Agile Velocity</a:t>
            </a:r>
            <a:endParaRPr sz="6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4"/>
          <p:cNvSpPr txBox="1"/>
          <p:nvPr/>
        </p:nvSpPr>
        <p:spPr>
          <a:xfrm>
            <a:off x="625850" y="775000"/>
            <a:ext cx="7315200" cy="300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dk1"/>
                </a:solidFill>
                <a:latin typeface="Arial"/>
                <a:ea typeface="Arial"/>
                <a:cs typeface="Arial"/>
                <a:sym typeface="Arial"/>
              </a:rPr>
              <a:t>Three </a:t>
            </a:r>
            <a:r>
              <a:rPr lang="en" dirty="0">
                <a:solidFill>
                  <a:schemeClr val="dk1"/>
                </a:solidFill>
              </a:rPr>
              <a:t>F</a:t>
            </a:r>
            <a:r>
              <a:rPr lang="en" sz="1400" b="0" i="0" u="none" strike="noStrike" cap="none" dirty="0">
                <a:solidFill>
                  <a:schemeClr val="dk1"/>
                </a:solidFill>
                <a:latin typeface="Arial"/>
                <a:ea typeface="Arial"/>
                <a:cs typeface="Arial"/>
                <a:sym typeface="Arial"/>
              </a:rPr>
              <a:t>actors -  </a:t>
            </a:r>
          </a:p>
          <a:p>
            <a:pPr marL="0" marR="0" lvl="0" indent="0" algn="l" rtl="0">
              <a:lnSpc>
                <a:spcPct val="100000"/>
              </a:lnSpc>
              <a:spcBef>
                <a:spcPts val="0"/>
              </a:spcBef>
              <a:spcAft>
                <a:spcPts val="0"/>
              </a:spcAft>
              <a:buClr>
                <a:srgbClr val="000000"/>
              </a:buClr>
              <a:buSzPts val="1400"/>
              <a:buFont typeface="Arial"/>
              <a:buNone/>
            </a:pPr>
            <a:endParaRPr lang="en" dirty="0">
              <a:solidFill>
                <a:schemeClr val="dk1"/>
              </a:solidFill>
            </a:endParaRPr>
          </a:p>
          <a:p>
            <a:pPr marL="0" marR="0" lvl="0" indent="0" algn="l" rtl="0">
              <a:lnSpc>
                <a:spcPct val="100000"/>
              </a:lnSpc>
              <a:spcBef>
                <a:spcPts val="0"/>
              </a:spcBef>
              <a:spcAft>
                <a:spcPts val="0"/>
              </a:spcAft>
              <a:buClr>
                <a:srgbClr val="000000"/>
              </a:buClr>
              <a:buSzPts val="1400"/>
              <a:buFont typeface="Arial"/>
              <a:buNone/>
            </a:pPr>
            <a:r>
              <a:rPr lang="en" sz="1400" b="0" i="0" strike="noStrike" cap="none" dirty="0">
                <a:solidFill>
                  <a:schemeClr val="dk1"/>
                </a:solidFill>
                <a:latin typeface="Arial"/>
                <a:ea typeface="Arial"/>
                <a:cs typeface="Arial"/>
                <a:sym typeface="Arial"/>
              </a:rPr>
              <a:t>Better </a:t>
            </a:r>
            <a:r>
              <a:rPr lang="en" dirty="0">
                <a:solidFill>
                  <a:schemeClr val="dk1"/>
                </a:solidFill>
              </a:rPr>
              <a:t>P</a:t>
            </a:r>
            <a:r>
              <a:rPr lang="en" sz="1400" b="0" i="0" strike="noStrike" cap="none" dirty="0">
                <a:solidFill>
                  <a:schemeClr val="dk1"/>
                </a:solidFill>
                <a:latin typeface="Arial"/>
                <a:ea typeface="Arial"/>
                <a:cs typeface="Arial"/>
                <a:sym typeface="Arial"/>
              </a:rPr>
              <a:t>erformance </a:t>
            </a:r>
            <a:r>
              <a:rPr lang="en" dirty="0">
                <a:solidFill>
                  <a:schemeClr val="dk1"/>
                </a:solidFill>
              </a:rPr>
              <a:t>&amp;</a:t>
            </a:r>
            <a:r>
              <a:rPr lang="en" sz="1400" b="0" i="0" strike="noStrike" cap="none" dirty="0">
                <a:solidFill>
                  <a:schemeClr val="dk1"/>
                </a:solidFill>
                <a:latin typeface="Arial"/>
                <a:ea typeface="Arial"/>
                <a:cs typeface="Arial"/>
                <a:sym typeface="Arial"/>
              </a:rPr>
              <a:t> Personal </a:t>
            </a:r>
            <a:r>
              <a:rPr lang="en" dirty="0">
                <a:solidFill>
                  <a:schemeClr val="dk1"/>
                </a:solidFill>
              </a:rPr>
              <a:t>S</a:t>
            </a:r>
            <a:r>
              <a:rPr lang="en" sz="1400" b="0" i="0" strike="noStrike" cap="none" dirty="0">
                <a:solidFill>
                  <a:schemeClr val="dk1"/>
                </a:solidFill>
                <a:latin typeface="Arial"/>
                <a:ea typeface="Arial"/>
                <a:cs typeface="Arial"/>
                <a:sym typeface="Arial"/>
              </a:rPr>
              <a:t>atisfaction </a:t>
            </a:r>
            <a:endParaRPr sz="1400" b="0" i="0"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dk1"/>
                </a:solidFill>
                <a:latin typeface="Arial"/>
                <a:ea typeface="Arial"/>
                <a:cs typeface="Arial"/>
                <a:sym typeface="Arial"/>
              </a:rPr>
              <a:t>Agile mindset as a team:</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i="0" u="none" strike="noStrike" cap="none" dirty="0">
              <a:solidFill>
                <a:schemeClr val="dk1"/>
              </a:solidFill>
              <a:latin typeface="Arial"/>
              <a:ea typeface="Arial"/>
              <a:cs typeface="Arial"/>
              <a:sym typeface="Arial"/>
            </a:endParaRPr>
          </a:p>
          <a:p>
            <a:pPr marL="914400" marR="0" lvl="0" indent="-317500" algn="l" rtl="0">
              <a:lnSpc>
                <a:spcPct val="200000"/>
              </a:lnSpc>
              <a:spcBef>
                <a:spcPts val="0"/>
              </a:spcBef>
              <a:spcAft>
                <a:spcPts val="0"/>
              </a:spcAft>
              <a:buClr>
                <a:schemeClr val="dk1"/>
              </a:buClr>
              <a:buSzPts val="1400"/>
              <a:buFont typeface="Arial"/>
              <a:buAutoNum type="arabicPeriod"/>
            </a:pPr>
            <a:r>
              <a:rPr lang="en" sz="1400" b="1" i="0" u="none" strike="noStrike" cap="none" dirty="0">
                <a:solidFill>
                  <a:schemeClr val="dk1"/>
                </a:solidFill>
                <a:latin typeface="Arial"/>
                <a:ea typeface="Arial"/>
                <a:cs typeface="Arial"/>
                <a:sym typeface="Arial"/>
              </a:rPr>
              <a:t>Autonomy </a:t>
            </a:r>
            <a:r>
              <a:rPr lang="en" sz="1400" i="0" u="none" strike="noStrike" cap="none" dirty="0">
                <a:solidFill>
                  <a:schemeClr val="dk1"/>
                </a:solidFill>
                <a:latin typeface="Arial"/>
                <a:ea typeface="Arial"/>
                <a:cs typeface="Arial"/>
                <a:sym typeface="Arial"/>
              </a:rPr>
              <a:t>– Successfully using the culture to work</a:t>
            </a:r>
          </a:p>
          <a:p>
            <a:pPr marL="914400" marR="0" lvl="0" indent="-317500" algn="l" rtl="0">
              <a:lnSpc>
                <a:spcPct val="200000"/>
              </a:lnSpc>
              <a:spcBef>
                <a:spcPts val="0"/>
              </a:spcBef>
              <a:spcAft>
                <a:spcPts val="0"/>
              </a:spcAft>
              <a:buClr>
                <a:schemeClr val="dk1"/>
              </a:buClr>
              <a:buSzPts val="1400"/>
              <a:buFont typeface="Arial"/>
              <a:buAutoNum type="arabicPeriod"/>
            </a:pPr>
            <a:r>
              <a:rPr lang="en" b="1" dirty="0">
                <a:solidFill>
                  <a:schemeClr val="dk1"/>
                </a:solidFill>
              </a:rPr>
              <a:t>Purpose</a:t>
            </a:r>
            <a:r>
              <a:rPr lang="en" dirty="0">
                <a:solidFill>
                  <a:schemeClr val="dk1"/>
                </a:solidFill>
              </a:rPr>
              <a:t> – What the product means to the team. What the team achieves</a:t>
            </a:r>
            <a:endParaRPr sz="1400" i="0" u="none" strike="noStrike" cap="none" dirty="0">
              <a:solidFill>
                <a:schemeClr val="dk1"/>
              </a:solidFill>
              <a:latin typeface="Arial"/>
              <a:ea typeface="Arial"/>
              <a:cs typeface="Arial"/>
              <a:sym typeface="Arial"/>
            </a:endParaRPr>
          </a:p>
          <a:p>
            <a:pPr marL="914400" marR="0" lvl="0" indent="-317500" algn="l" rtl="0">
              <a:lnSpc>
                <a:spcPct val="200000"/>
              </a:lnSpc>
              <a:spcBef>
                <a:spcPts val="0"/>
              </a:spcBef>
              <a:spcAft>
                <a:spcPts val="0"/>
              </a:spcAft>
              <a:buClr>
                <a:schemeClr val="dk1"/>
              </a:buClr>
              <a:buSzPts val="1400"/>
              <a:buFont typeface="Arial"/>
              <a:buAutoNum type="arabicPeriod"/>
            </a:pPr>
            <a:r>
              <a:rPr lang="en" sz="1400" b="1" i="0" u="none" strike="noStrike" cap="none" dirty="0">
                <a:solidFill>
                  <a:schemeClr val="dk1"/>
                </a:solidFill>
                <a:latin typeface="Arial"/>
                <a:ea typeface="Arial"/>
                <a:cs typeface="Arial"/>
                <a:sym typeface="Arial"/>
              </a:rPr>
              <a:t>Mastery </a:t>
            </a:r>
            <a:r>
              <a:rPr lang="en" sz="1400" i="0" u="none" strike="noStrike" cap="none" dirty="0">
                <a:solidFill>
                  <a:schemeClr val="dk1"/>
                </a:solidFill>
                <a:latin typeface="Arial"/>
                <a:ea typeface="Arial"/>
                <a:cs typeface="Arial"/>
                <a:sym typeface="Arial"/>
              </a:rPr>
              <a:t>– </a:t>
            </a:r>
            <a:r>
              <a:rPr lang="en" sz="1400" i="0" u="none" strike="noStrike" cap="none" dirty="0">
                <a:solidFill>
                  <a:schemeClr val="dk1"/>
                </a:solidFill>
                <a:latin typeface="Roboto"/>
                <a:ea typeface="Roboto"/>
                <a:cs typeface="Roboto"/>
                <a:sym typeface="Roboto"/>
              </a:rPr>
              <a:t>Agile framework is heuristic; it’s </a:t>
            </a:r>
            <a:r>
              <a:rPr lang="en" sz="1400" i="0" u="sng" strike="noStrike" cap="none" dirty="0">
                <a:solidFill>
                  <a:schemeClr val="dk1"/>
                </a:solidFill>
                <a:latin typeface="Roboto"/>
                <a:ea typeface="Roboto"/>
                <a:cs typeface="Roboto"/>
                <a:sym typeface="Roboto"/>
              </a:rPr>
              <a:t>based on continuous learning</a:t>
            </a:r>
            <a:r>
              <a:rPr lang="en" sz="1400" i="0" u="none" strike="noStrike" cap="none" dirty="0">
                <a:solidFill>
                  <a:schemeClr val="dk1"/>
                </a:solidFill>
                <a:latin typeface="Roboto"/>
                <a:ea typeface="Roboto"/>
                <a:cs typeface="Roboto"/>
                <a:sym typeface="Roboto"/>
              </a:rPr>
              <a:t> </a:t>
            </a:r>
            <a:endParaRPr sz="140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p:txBody>
      </p:sp>
      <p:sp>
        <p:nvSpPr>
          <p:cNvPr id="200" name="Google Shape;200;p14"/>
          <p:cNvSpPr txBox="1"/>
          <p:nvPr/>
        </p:nvSpPr>
        <p:spPr>
          <a:xfrm>
            <a:off x="337575" y="0"/>
            <a:ext cx="8737200" cy="6528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800"/>
              <a:buFont typeface="Arial"/>
              <a:buNone/>
            </a:pPr>
            <a:r>
              <a:rPr lang="en" sz="1800" b="1" i="0" u="none" strike="noStrike" cap="none">
                <a:solidFill>
                  <a:schemeClr val="dk1"/>
                </a:solidFill>
                <a:latin typeface="Arial"/>
                <a:ea typeface="Arial"/>
                <a:cs typeface="Arial"/>
                <a:sym typeface="Arial"/>
              </a:rPr>
              <a:t>Leadership</a:t>
            </a:r>
            <a:endParaRPr sz="14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5"/>
          <p:cNvSpPr txBox="1"/>
          <p:nvPr/>
        </p:nvSpPr>
        <p:spPr>
          <a:xfrm>
            <a:off x="469350" y="721025"/>
            <a:ext cx="7315200" cy="300000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chemeClr val="dk1"/>
                </a:solidFill>
                <a:latin typeface="Arial"/>
                <a:ea typeface="Arial"/>
                <a:cs typeface="Arial"/>
                <a:sym typeface="Arial"/>
              </a:rPr>
              <a:t>SCRUM TEAMS</a:t>
            </a:r>
            <a:r>
              <a:rPr lang="en" sz="1400" b="0" i="0" u="none" strike="noStrike" cap="none" dirty="0">
                <a:solidFill>
                  <a:schemeClr val="dk1"/>
                </a:solidFill>
                <a:latin typeface="Arial"/>
                <a:ea typeface="Arial"/>
                <a:cs typeface="Arial"/>
                <a:sym typeface="Arial"/>
              </a:rPr>
              <a:t>:</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chemeClr val="dk1"/>
                </a:solidFill>
                <a:latin typeface="Helvetica Neue"/>
                <a:ea typeface="Helvetica Neue"/>
                <a:cs typeface="Helvetica Neue"/>
                <a:sym typeface="Helvetica Neue"/>
              </a:rPr>
              <a:t>Product Owners, the Development Team, and Scrum Master. </a:t>
            </a:r>
            <a:endParaRPr sz="1400" b="1"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Helvetica Neue"/>
              <a:ea typeface="Helvetica Neue"/>
              <a:cs typeface="Helvetica Neue"/>
              <a:sym typeface="Helvetica Neue"/>
            </a:endParaRPr>
          </a:p>
          <a:p>
            <a:pPr marL="45720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chemeClr val="dk1"/>
                </a:solidFill>
                <a:latin typeface="Helvetica Neue"/>
                <a:ea typeface="Helvetica Neue"/>
                <a:cs typeface="Helvetica Neue"/>
                <a:sym typeface="Helvetica Neue"/>
              </a:rPr>
              <a:t>Self-organizing teams </a:t>
            </a:r>
            <a:r>
              <a:rPr lang="en" sz="1400" b="0" i="0" u="none" strike="noStrike" cap="none" dirty="0">
                <a:solidFill>
                  <a:schemeClr val="dk1"/>
                </a:solidFill>
                <a:latin typeface="Helvetica Neue"/>
                <a:ea typeface="Helvetica Neue"/>
                <a:cs typeface="Helvetica Neue"/>
                <a:sym typeface="Helvetica Neue"/>
              </a:rPr>
              <a:t>- choose how best to accomplish their work, rather than being directed by others outside the team. </a:t>
            </a:r>
            <a:endParaRPr sz="1400" b="0" i="0" u="none" strike="noStrike" cap="none" dirty="0">
              <a:solidFill>
                <a:schemeClr val="dk1"/>
              </a:solidFill>
              <a:latin typeface="Helvetica Neue"/>
              <a:ea typeface="Helvetica Neue"/>
              <a:cs typeface="Helvetica Neue"/>
              <a:sym typeface="Helvetica Neue"/>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Helvetica Neue"/>
              <a:ea typeface="Helvetica Neue"/>
              <a:cs typeface="Helvetica Neue"/>
              <a:sym typeface="Helvetica Neue"/>
            </a:endParaRPr>
          </a:p>
          <a:p>
            <a:pPr marL="45720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chemeClr val="dk1"/>
                </a:solidFill>
                <a:latin typeface="Helvetica Neue"/>
                <a:ea typeface="Helvetica Neue"/>
                <a:cs typeface="Helvetica Neue"/>
                <a:sym typeface="Helvetica Neue"/>
              </a:rPr>
              <a:t>Cross-functional teams </a:t>
            </a:r>
            <a:r>
              <a:rPr lang="en" sz="1400" b="0" i="0" u="none" strike="noStrike" cap="none" dirty="0">
                <a:solidFill>
                  <a:schemeClr val="dk1"/>
                </a:solidFill>
                <a:latin typeface="Helvetica Neue"/>
                <a:ea typeface="Helvetica Neue"/>
                <a:cs typeface="Helvetica Neue"/>
                <a:sym typeface="Helvetica Neue"/>
              </a:rPr>
              <a:t>- have all competencies needed to accomplish the work without depending on others not part of the team. </a:t>
            </a:r>
            <a:endParaRPr sz="1400" b="0" i="0" u="none" strike="noStrike" cap="none" dirty="0">
              <a:solidFill>
                <a:schemeClr val="dk1"/>
              </a:solidFill>
              <a:latin typeface="Helvetica Neue"/>
              <a:ea typeface="Helvetica Neue"/>
              <a:cs typeface="Helvetica Neue"/>
              <a:sym typeface="Helvetica Neue"/>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Helvetica Neue"/>
              <a:ea typeface="Helvetica Neue"/>
              <a:cs typeface="Helvetica Neue"/>
              <a:sym typeface="Helvetica Neue"/>
            </a:endParaRPr>
          </a:p>
          <a:p>
            <a:pPr marL="45720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dk1"/>
                </a:solidFill>
                <a:latin typeface="Helvetica Neue"/>
                <a:ea typeface="Helvetica Neue"/>
                <a:cs typeface="Helvetica Neue"/>
                <a:sym typeface="Helvetica Neue"/>
              </a:rPr>
              <a:t>The </a:t>
            </a:r>
            <a:r>
              <a:rPr lang="en" sz="1400" b="1" i="0" u="none" strike="noStrike" cap="none" dirty="0">
                <a:solidFill>
                  <a:schemeClr val="dk1"/>
                </a:solidFill>
                <a:latin typeface="Helvetica Neue"/>
                <a:ea typeface="Helvetica Neue"/>
                <a:cs typeface="Helvetica Neue"/>
                <a:sym typeface="Helvetica Neue"/>
              </a:rPr>
              <a:t>team model in Scrum </a:t>
            </a:r>
            <a:r>
              <a:rPr lang="en" sz="1400" i="0" u="none" strike="noStrike" cap="none" dirty="0">
                <a:solidFill>
                  <a:schemeClr val="dk1"/>
                </a:solidFill>
                <a:latin typeface="Helvetica Neue"/>
                <a:ea typeface="Helvetica Neue"/>
                <a:cs typeface="Helvetica Neue"/>
                <a:sym typeface="Helvetica Neue"/>
              </a:rPr>
              <a:t>is designed to optimize flexibility, creativity, and productivity</a:t>
            </a:r>
            <a:endParaRPr sz="1400" i="0" u="none" strike="noStrike" cap="none" dirty="0">
              <a:solidFill>
                <a:schemeClr val="dk1"/>
              </a:solidFill>
              <a:latin typeface="Helvetica Neue"/>
              <a:ea typeface="Helvetica Neue"/>
              <a:cs typeface="Helvetica Neue"/>
              <a:sym typeface="Helvetica Neue"/>
            </a:endParaRPr>
          </a:p>
          <a:p>
            <a:pPr marL="457200" marR="0" lvl="0" indent="0" algn="l" rtl="0">
              <a:lnSpc>
                <a:spcPct val="100000"/>
              </a:lnSpc>
              <a:spcBef>
                <a:spcPts val="0"/>
              </a:spcBef>
              <a:spcAft>
                <a:spcPts val="0"/>
              </a:spcAft>
              <a:buClr>
                <a:srgbClr val="000000"/>
              </a:buClr>
              <a:buSzPts val="1050"/>
              <a:buFont typeface="Arial"/>
              <a:buNone/>
            </a:pPr>
            <a:endParaRPr sz="1050" b="0" i="0" u="none" strike="noStrike" cap="none" dirty="0">
              <a:solidFill>
                <a:srgbClr val="333333"/>
              </a:solidFill>
              <a:highlight>
                <a:srgbClr val="FFFFFF"/>
              </a:highlight>
              <a:latin typeface="Helvetica Neue"/>
              <a:ea typeface="Helvetica Neue"/>
              <a:cs typeface="Helvetica Neue"/>
              <a:sym typeface="Helvetica Neue"/>
            </a:endParaRPr>
          </a:p>
          <a:p>
            <a:pPr marL="457200" marR="0" lvl="0" indent="0" algn="l" rtl="0">
              <a:lnSpc>
                <a:spcPct val="100000"/>
              </a:lnSpc>
              <a:spcBef>
                <a:spcPts val="0"/>
              </a:spcBef>
              <a:spcAft>
                <a:spcPts val="0"/>
              </a:spcAft>
              <a:buClr>
                <a:srgbClr val="000000"/>
              </a:buClr>
              <a:buSzPts val="1050"/>
              <a:buFont typeface="Arial"/>
              <a:buNone/>
            </a:pPr>
            <a:endParaRPr sz="1050" b="0" i="0" u="none" strike="noStrike" cap="none" dirty="0">
              <a:solidFill>
                <a:srgbClr val="333333"/>
              </a:solidFill>
              <a:highlight>
                <a:srgbClr val="FFFFFF"/>
              </a:highlight>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222222"/>
              </a:solidFill>
              <a:highlight>
                <a:srgbClr val="FFFFFF"/>
              </a:highlight>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222222"/>
              </a:solidFill>
              <a:highlight>
                <a:srgbClr val="FFFFFF"/>
              </a:highlight>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222222"/>
              </a:solidFill>
              <a:highlight>
                <a:srgbClr val="FFFFFF"/>
              </a:highlight>
              <a:latin typeface="Roboto"/>
              <a:ea typeface="Roboto"/>
              <a:cs typeface="Roboto"/>
              <a:sym typeface="Roboto"/>
            </a:endParaRPr>
          </a:p>
        </p:txBody>
      </p:sp>
      <p:sp>
        <p:nvSpPr>
          <p:cNvPr id="206" name="Google Shape;206;p15"/>
          <p:cNvSpPr txBox="1"/>
          <p:nvPr/>
        </p:nvSpPr>
        <p:spPr>
          <a:xfrm>
            <a:off x="6968475" y="4938300"/>
            <a:ext cx="2240400" cy="205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Helvetica Neue Light"/>
                <a:ea typeface="Helvetica Neue Light"/>
                <a:cs typeface="Helvetica Neue Light"/>
                <a:sym typeface="Helvetica Neue Light"/>
              </a:rPr>
              <a:t>Source: David Hawks - Agile Velocity</a:t>
            </a:r>
            <a:endParaRPr sz="600" b="0" i="0" u="none" strike="noStrike" cap="none">
              <a:solidFill>
                <a:srgbClr val="000000"/>
              </a:solidFill>
              <a:latin typeface="Helvetica Neue Light"/>
              <a:ea typeface="Helvetica Neue Light"/>
              <a:cs typeface="Helvetica Neue Light"/>
              <a:sym typeface="Helvetica Neue Light"/>
            </a:endParaRPr>
          </a:p>
        </p:txBody>
      </p:sp>
      <p:sp>
        <p:nvSpPr>
          <p:cNvPr id="207" name="Google Shape;207;p15"/>
          <p:cNvSpPr txBox="1"/>
          <p:nvPr/>
        </p:nvSpPr>
        <p:spPr>
          <a:xfrm>
            <a:off x="337575" y="0"/>
            <a:ext cx="8737200" cy="6528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800"/>
              <a:buFont typeface="Arial"/>
              <a:buNone/>
            </a:pPr>
            <a:r>
              <a:rPr lang="en" sz="1800" b="1" i="0" u="none" strike="noStrike" cap="none">
                <a:solidFill>
                  <a:schemeClr val="dk1"/>
                </a:solidFill>
                <a:latin typeface="Arial"/>
                <a:ea typeface="Arial"/>
                <a:cs typeface="Arial"/>
                <a:sym typeface="Arial"/>
              </a:rPr>
              <a:t>Trust Impacts Team Self-organization</a:t>
            </a:r>
            <a:endParaRPr sz="14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6"/>
          <p:cNvSpPr txBox="1"/>
          <p:nvPr/>
        </p:nvSpPr>
        <p:spPr>
          <a:xfrm>
            <a:off x="337575" y="0"/>
            <a:ext cx="8737200" cy="6528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800"/>
              <a:buFont typeface="Arial"/>
              <a:buNone/>
            </a:pPr>
            <a:r>
              <a:rPr lang="en" sz="1800" b="1" i="0" u="none" strike="noStrike" cap="none">
                <a:solidFill>
                  <a:schemeClr val="dk1"/>
                </a:solidFill>
                <a:latin typeface="Arial"/>
                <a:ea typeface="Arial"/>
                <a:cs typeface="Arial"/>
                <a:sym typeface="Arial"/>
              </a:rPr>
              <a:t>Trust Impacts Team Self-organization</a:t>
            </a:r>
            <a:endParaRPr sz="1400" b="0" i="0" u="none" strike="noStrike" cap="none">
              <a:solidFill>
                <a:srgbClr val="000000"/>
              </a:solidFill>
              <a:latin typeface="Helvetica Neue Light"/>
              <a:ea typeface="Helvetica Neue Light"/>
              <a:cs typeface="Helvetica Neue Light"/>
              <a:sym typeface="Helvetica Neue Light"/>
            </a:endParaRPr>
          </a:p>
        </p:txBody>
      </p:sp>
      <p:pic>
        <p:nvPicPr>
          <p:cNvPr id="213" name="Google Shape;213;p16"/>
          <p:cNvPicPr preferRelativeResize="0"/>
          <p:nvPr/>
        </p:nvPicPr>
        <p:blipFill rotWithShape="1">
          <a:blip r:embed="rId3">
            <a:alphaModFix/>
          </a:blip>
          <a:srcRect/>
          <a:stretch/>
        </p:blipFill>
        <p:spPr>
          <a:xfrm>
            <a:off x="3985700" y="1545025"/>
            <a:ext cx="4864550" cy="2833425"/>
          </a:xfrm>
          <a:prstGeom prst="rect">
            <a:avLst/>
          </a:prstGeom>
          <a:noFill/>
          <a:ln>
            <a:noFill/>
          </a:ln>
        </p:spPr>
      </p:pic>
      <p:sp>
        <p:nvSpPr>
          <p:cNvPr id="214" name="Google Shape;214;p16"/>
          <p:cNvSpPr txBox="1"/>
          <p:nvPr/>
        </p:nvSpPr>
        <p:spPr>
          <a:xfrm>
            <a:off x="337575" y="738250"/>
            <a:ext cx="3768000" cy="30000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chemeClr val="dk1"/>
              </a:buClr>
              <a:buSzPts val="1400"/>
              <a:buFont typeface="Arial"/>
              <a:buChar char="●"/>
            </a:pPr>
            <a:r>
              <a:rPr lang="en" sz="1400" b="1" i="0" u="none" strike="noStrike" cap="none">
                <a:solidFill>
                  <a:schemeClr val="dk1"/>
                </a:solidFill>
                <a:latin typeface="Arial"/>
                <a:ea typeface="Arial"/>
                <a:cs typeface="Arial"/>
                <a:sym typeface="Arial"/>
              </a:rPr>
              <a:t>Trust </a:t>
            </a:r>
            <a:r>
              <a:rPr lang="en" sz="1400" b="0" i="0" u="none" strike="noStrike" cap="none">
                <a:solidFill>
                  <a:schemeClr val="dk1"/>
                </a:solidFill>
                <a:latin typeface="Arial"/>
                <a:ea typeface="Arial"/>
                <a:cs typeface="Arial"/>
                <a:sym typeface="Arial"/>
              </a:rPr>
              <a:t>– Team members trust one another</a:t>
            </a:r>
            <a:endParaRPr sz="14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 sz="1400" b="1" i="0" u="none" strike="noStrike" cap="none">
                <a:solidFill>
                  <a:schemeClr val="dk1"/>
                </a:solidFill>
                <a:latin typeface="Arial"/>
                <a:ea typeface="Arial"/>
                <a:cs typeface="Arial"/>
                <a:sym typeface="Arial"/>
              </a:rPr>
              <a:t>Conflict (HEALTHY)</a:t>
            </a:r>
            <a:r>
              <a:rPr lang="en" sz="1400" b="0" i="0" u="none" strike="noStrike" cap="none">
                <a:solidFill>
                  <a:schemeClr val="dk1"/>
                </a:solidFill>
                <a:latin typeface="Arial"/>
                <a:ea typeface="Arial"/>
                <a:cs typeface="Arial"/>
                <a:sym typeface="Arial"/>
              </a:rPr>
              <a:t> – they engage in unfiltered conflict around ideas.</a:t>
            </a:r>
            <a:endParaRPr sz="14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 sz="1400" b="1" i="0" u="none" strike="noStrike" cap="none">
                <a:solidFill>
                  <a:schemeClr val="dk1"/>
                </a:solidFill>
                <a:latin typeface="Arial"/>
                <a:ea typeface="Arial"/>
                <a:cs typeface="Arial"/>
                <a:sym typeface="Arial"/>
              </a:rPr>
              <a:t>Commitment </a:t>
            </a:r>
            <a:r>
              <a:rPr lang="en" sz="1400" b="0" i="0" u="none" strike="noStrike" cap="none">
                <a:solidFill>
                  <a:schemeClr val="dk1"/>
                </a:solidFill>
                <a:latin typeface="Arial"/>
                <a:ea typeface="Arial"/>
                <a:cs typeface="Arial"/>
                <a:sym typeface="Arial"/>
              </a:rPr>
              <a:t>– they commit to decisions and plans of action.</a:t>
            </a:r>
            <a:endParaRPr sz="14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 sz="1400" b="1" i="0" u="none" strike="noStrike" cap="none">
                <a:solidFill>
                  <a:schemeClr val="dk1"/>
                </a:solidFill>
                <a:latin typeface="Arial"/>
                <a:ea typeface="Arial"/>
                <a:cs typeface="Arial"/>
                <a:sym typeface="Arial"/>
              </a:rPr>
              <a:t>Accountability </a:t>
            </a:r>
            <a:r>
              <a:rPr lang="en" sz="1400" b="0" i="0" u="none" strike="noStrike" cap="none">
                <a:solidFill>
                  <a:schemeClr val="dk1"/>
                </a:solidFill>
                <a:latin typeface="Arial"/>
                <a:ea typeface="Arial"/>
                <a:cs typeface="Arial"/>
                <a:sym typeface="Arial"/>
              </a:rPr>
              <a:t>– they hold one another accountable for delivering against those plans</a:t>
            </a:r>
            <a:endParaRPr sz="14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 sz="1400" b="1" i="0" u="none" strike="noStrike" cap="none">
                <a:solidFill>
                  <a:schemeClr val="dk1"/>
                </a:solidFill>
                <a:latin typeface="Arial"/>
                <a:ea typeface="Arial"/>
                <a:cs typeface="Arial"/>
                <a:sym typeface="Arial"/>
              </a:rPr>
              <a:t>Results focus</a:t>
            </a:r>
            <a:r>
              <a:rPr lang="en" sz="1400" b="0" i="0" u="none" strike="noStrike" cap="none">
                <a:solidFill>
                  <a:schemeClr val="dk1"/>
                </a:solidFill>
                <a:latin typeface="Arial"/>
                <a:ea typeface="Arial"/>
                <a:cs typeface="Arial"/>
                <a:sym typeface="Arial"/>
              </a:rPr>
              <a:t> – they focus on the achievement of collective results</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sp>
        <p:nvSpPr>
          <p:cNvPr id="215" name="Google Shape;215;p16"/>
          <p:cNvSpPr txBox="1"/>
          <p:nvPr/>
        </p:nvSpPr>
        <p:spPr>
          <a:xfrm>
            <a:off x="6968475" y="4938300"/>
            <a:ext cx="2240400" cy="205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Helvetica Neue Light"/>
                <a:ea typeface="Helvetica Neue Light"/>
                <a:cs typeface="Helvetica Neue Light"/>
                <a:sym typeface="Helvetica Neue Light"/>
              </a:rPr>
              <a:t>Source: David Hawks - Agile Velocity</a:t>
            </a:r>
            <a:endParaRPr sz="6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8"/>
          <p:cNvSpPr/>
          <p:nvPr/>
        </p:nvSpPr>
        <p:spPr>
          <a:xfrm>
            <a:off x="2282725" y="2046675"/>
            <a:ext cx="1919100" cy="1406400"/>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000" b="0" i="0" u="none" strike="noStrike" cap="none">
                <a:solidFill>
                  <a:srgbClr val="FFFFFF"/>
                </a:solidFill>
                <a:latin typeface="Helvetica Neue Light"/>
                <a:ea typeface="Helvetica Neue Light"/>
                <a:cs typeface="Helvetica Neue Light"/>
                <a:sym typeface="Helvetica Neue Light"/>
              </a:rPr>
              <a:t>Leadership</a:t>
            </a: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29" name="Google Shape;229;p18"/>
          <p:cNvSpPr/>
          <p:nvPr/>
        </p:nvSpPr>
        <p:spPr>
          <a:xfrm>
            <a:off x="6456525" y="2046675"/>
            <a:ext cx="1974000" cy="1406400"/>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000" b="0" i="0" u="none" strike="noStrike" cap="none">
                <a:solidFill>
                  <a:srgbClr val="FFFFFF"/>
                </a:solidFill>
                <a:latin typeface="Helvetica Neue Light"/>
                <a:ea typeface="Helvetica Neue Light"/>
                <a:cs typeface="Helvetica Neue Light"/>
                <a:sym typeface="Helvetica Neue Light"/>
              </a:rPr>
              <a:t>Agility</a:t>
            </a: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30" name="Google Shape;230;p18"/>
          <p:cNvSpPr/>
          <p:nvPr/>
        </p:nvSpPr>
        <p:spPr>
          <a:xfrm>
            <a:off x="370724" y="2046675"/>
            <a:ext cx="1744200" cy="1406400"/>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000" b="0" i="0" u="none" strike="noStrike" cap="none">
                <a:solidFill>
                  <a:srgbClr val="FFFFFF"/>
                </a:solidFill>
                <a:latin typeface="Helvetica Neue Light"/>
                <a:ea typeface="Helvetica Neue Light"/>
                <a:cs typeface="Helvetica Neue Light"/>
                <a:sym typeface="Helvetica Neue Light"/>
              </a:rPr>
              <a:t>Kanban</a:t>
            </a: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31" name="Google Shape;231;p18"/>
          <p:cNvSpPr txBox="1"/>
          <p:nvPr/>
        </p:nvSpPr>
        <p:spPr>
          <a:xfrm>
            <a:off x="901200" y="489650"/>
            <a:ext cx="8166600" cy="51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rgbClr val="FFFFFF"/>
                </a:solidFill>
                <a:latin typeface="Helvetica Neue"/>
                <a:ea typeface="Helvetica Neue"/>
                <a:cs typeface="Helvetica Neue"/>
                <a:sym typeface="Helvetica Neue"/>
              </a:rPr>
              <a:t>Agenda</a:t>
            </a:r>
            <a:endParaRPr sz="2400" b="1" i="0" u="none" strike="noStrike" cap="none">
              <a:solidFill>
                <a:srgbClr val="FFFFFF"/>
              </a:solidFill>
              <a:latin typeface="Helvetica Neue"/>
              <a:ea typeface="Helvetica Neue"/>
              <a:cs typeface="Helvetica Neue"/>
              <a:sym typeface="Helvetica Neue"/>
            </a:endParaRPr>
          </a:p>
        </p:txBody>
      </p:sp>
      <p:sp>
        <p:nvSpPr>
          <p:cNvPr id="232" name="Google Shape;232;p18"/>
          <p:cNvSpPr/>
          <p:nvPr/>
        </p:nvSpPr>
        <p:spPr>
          <a:xfrm>
            <a:off x="4369624" y="2046675"/>
            <a:ext cx="1919100" cy="14064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 sz="2000" b="0" i="0" u="none" strike="noStrike" cap="none">
                <a:solidFill>
                  <a:srgbClr val="000000"/>
                </a:solidFill>
                <a:latin typeface="Helvetica Neue Light"/>
                <a:ea typeface="Helvetica Neue Light"/>
                <a:cs typeface="Helvetica Neue Light"/>
                <a:sym typeface="Helvetica Neue Light"/>
              </a:rPr>
              <a:t>Development</a:t>
            </a:r>
            <a:endParaRPr sz="20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35"/>
          <p:cNvSpPr txBox="1"/>
          <p:nvPr/>
        </p:nvSpPr>
        <p:spPr>
          <a:xfrm>
            <a:off x="452574" y="665792"/>
            <a:ext cx="5879690" cy="4216499"/>
          </a:xfrm>
          <a:prstGeom prst="rect">
            <a:avLst/>
          </a:prstGeom>
          <a:noFill/>
          <a:ln>
            <a:noFill/>
          </a:ln>
        </p:spPr>
        <p:txBody>
          <a:bodyPr spcFirstLastPara="1" wrap="square" lIns="91425" tIns="45700" rIns="91425" bIns="45700" anchor="t" anchorCtr="0">
            <a:spAutoFit/>
          </a:bodyPr>
          <a:lstStyle/>
          <a:p>
            <a:pPr marL="0" marR="0" lvl="0" indent="0" algn="ctr" rtl="0">
              <a:lnSpc>
                <a:spcPct val="200000"/>
              </a:lnSpc>
              <a:spcBef>
                <a:spcPts val="0"/>
              </a:spcBef>
              <a:spcAft>
                <a:spcPts val="0"/>
              </a:spcAft>
              <a:buClr>
                <a:srgbClr val="000000"/>
              </a:buClr>
              <a:buSzPts val="1400"/>
              <a:buFont typeface="Arial"/>
              <a:buNone/>
            </a:pPr>
            <a:r>
              <a:rPr lang="en" sz="2400" b="0" i="1" u="none" strike="noStrike" cap="none" dirty="0">
                <a:solidFill>
                  <a:schemeClr val="dk1"/>
                </a:solidFill>
                <a:latin typeface="Arial"/>
                <a:ea typeface="Arial"/>
                <a:cs typeface="Arial"/>
                <a:sym typeface="Arial"/>
              </a:rPr>
              <a:t>Learning Agile is Stimulating </a:t>
            </a:r>
            <a:endParaRPr dirty="0"/>
          </a:p>
          <a:p>
            <a:pPr marL="0" marR="0" lvl="0" indent="0" algn="ctr" rtl="0">
              <a:lnSpc>
                <a:spcPct val="100000"/>
              </a:lnSpc>
              <a:spcBef>
                <a:spcPts val="0"/>
              </a:spcBef>
              <a:spcAft>
                <a:spcPts val="0"/>
              </a:spcAft>
              <a:buClr>
                <a:srgbClr val="000000"/>
              </a:buClr>
              <a:buSzPts val="1400"/>
              <a:buFont typeface="Arial"/>
              <a:buNone/>
            </a:pPr>
            <a:r>
              <a:rPr lang="en" sz="2400" b="0" i="1" u="none" strike="noStrike" cap="none" dirty="0">
                <a:solidFill>
                  <a:schemeClr val="dk1"/>
                </a:solidFill>
                <a:latin typeface="Arial"/>
                <a:ea typeface="Arial"/>
                <a:cs typeface="Arial"/>
                <a:sym typeface="Arial"/>
              </a:rPr>
              <a:t>Ideas </a:t>
            </a:r>
            <a:r>
              <a:rPr lang="en" sz="2400" b="0" i="1" u="sng" strike="noStrike" cap="none" dirty="0">
                <a:solidFill>
                  <a:schemeClr val="dk1"/>
                </a:solidFill>
                <a:latin typeface="Arial"/>
                <a:ea typeface="Arial"/>
                <a:cs typeface="Arial"/>
                <a:sym typeface="Arial"/>
              </a:rPr>
              <a:t>will</a:t>
            </a:r>
            <a:r>
              <a:rPr lang="en" sz="2400" b="0" i="1" u="none" strike="noStrike" cap="none" dirty="0">
                <a:solidFill>
                  <a:schemeClr val="dk1"/>
                </a:solidFill>
                <a:latin typeface="Arial"/>
                <a:ea typeface="Arial"/>
                <a:cs typeface="Arial"/>
                <a:sym typeface="Arial"/>
              </a:rPr>
              <a:t> Flow! </a:t>
            </a:r>
            <a:endParaRPr sz="2400" b="0" i="1"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1" u="none" strike="noStrike" cap="none" dirty="0">
              <a:solidFill>
                <a:schemeClr val="dk1"/>
              </a:solidFill>
              <a:latin typeface="Arial"/>
              <a:ea typeface="Arial"/>
              <a:cs typeface="Arial"/>
              <a:sym typeface="Arial"/>
            </a:endParaRPr>
          </a:p>
          <a:p>
            <a:pPr marL="285750" lvl="1" indent="-285750">
              <a:lnSpc>
                <a:spcPct val="150000"/>
              </a:lnSpc>
              <a:buClr>
                <a:schemeClr val="dk1"/>
              </a:buClr>
              <a:buSzPts val="1400"/>
              <a:buFont typeface="Noto Sans Symbols"/>
              <a:buChar char="✔"/>
            </a:pPr>
            <a:r>
              <a:rPr lang="en" i="1" dirty="0">
                <a:solidFill>
                  <a:schemeClr val="dk1"/>
                </a:solidFill>
              </a:rPr>
              <a:t>We are</a:t>
            </a:r>
            <a:r>
              <a:rPr lang="en" sz="1400" b="0" i="1" u="none" strike="noStrike" cap="none" dirty="0">
                <a:solidFill>
                  <a:schemeClr val="dk1"/>
                </a:solidFill>
                <a:latin typeface="Arial"/>
                <a:ea typeface="Arial"/>
                <a:cs typeface="Arial"/>
                <a:sym typeface="Arial"/>
              </a:rPr>
              <a:t> accepting applications of Agile at GT &amp; PHX! There is a large-scale transformation taking place   </a:t>
            </a:r>
          </a:p>
          <a:p>
            <a:pPr marL="285750" marR="0" lvl="1" indent="-285750" algn="l" rtl="0">
              <a:lnSpc>
                <a:spcPct val="150000"/>
              </a:lnSpc>
              <a:spcBef>
                <a:spcPts val="0"/>
              </a:spcBef>
              <a:spcAft>
                <a:spcPts val="0"/>
              </a:spcAft>
              <a:buClr>
                <a:schemeClr val="dk1"/>
              </a:buClr>
              <a:buSzPts val="1400"/>
              <a:buFont typeface="Noto Sans Symbols"/>
              <a:buChar char="✔"/>
            </a:pPr>
            <a:r>
              <a:rPr lang="en" sz="1400" b="0" i="1" u="none" strike="noStrike" cap="none" dirty="0">
                <a:solidFill>
                  <a:schemeClr val="dk1"/>
                </a:solidFill>
                <a:latin typeface="Arial"/>
                <a:ea typeface="Arial"/>
                <a:cs typeface="Arial"/>
                <a:sym typeface="Arial"/>
              </a:rPr>
              <a:t>Servant-leadership</a:t>
            </a:r>
            <a:r>
              <a:rPr lang="en" i="1" dirty="0">
                <a:solidFill>
                  <a:schemeClr val="dk1"/>
                </a:solidFill>
              </a:rPr>
              <a:t> - </a:t>
            </a:r>
            <a:r>
              <a:rPr lang="en" sz="1400" b="0" i="1" u="none" strike="noStrike" cap="none" dirty="0">
                <a:solidFill>
                  <a:schemeClr val="dk1"/>
                </a:solidFill>
                <a:latin typeface="Arial"/>
                <a:ea typeface="Arial"/>
                <a:cs typeface="Arial"/>
                <a:sym typeface="Arial"/>
              </a:rPr>
              <a:t>the focus on the holistic well-being of team members</a:t>
            </a:r>
            <a:r>
              <a:rPr lang="en" i="1" dirty="0">
                <a:solidFill>
                  <a:schemeClr val="dk1"/>
                </a:solidFill>
              </a:rPr>
              <a:t> - </a:t>
            </a:r>
            <a:r>
              <a:rPr lang="en" sz="1400" b="0" i="1" u="none" strike="noStrike" cap="none" dirty="0">
                <a:solidFill>
                  <a:schemeClr val="dk1"/>
                </a:solidFill>
                <a:latin typeface="Arial"/>
                <a:ea typeface="Arial"/>
                <a:cs typeface="Arial"/>
                <a:sym typeface="Arial"/>
              </a:rPr>
              <a:t>begins after the presentation</a:t>
            </a:r>
          </a:p>
          <a:p>
            <a:pPr marL="285750" lvl="1" indent="-285750">
              <a:lnSpc>
                <a:spcPct val="150000"/>
              </a:lnSpc>
              <a:buClr>
                <a:schemeClr val="dk1"/>
              </a:buClr>
              <a:buSzPts val="1400"/>
              <a:buFont typeface="Noto Sans Symbols"/>
              <a:buChar char="✔"/>
            </a:pPr>
            <a:r>
              <a:rPr lang="en-US" sz="1400" b="0" i="1" u="none" strike="noStrike" cap="none" dirty="0">
                <a:solidFill>
                  <a:schemeClr val="dk1"/>
                </a:solidFill>
                <a:latin typeface="Arial"/>
                <a:ea typeface="Arial"/>
                <a:cs typeface="Arial"/>
                <a:sym typeface="Arial"/>
              </a:rPr>
              <a:t>To achieve true mastery, we must first listen and observe</a:t>
            </a:r>
            <a:endParaRPr lang="en-US" dirty="0"/>
          </a:p>
          <a:p>
            <a:pPr marL="285750" marR="0" lvl="1" indent="-285750" algn="l" rtl="0">
              <a:lnSpc>
                <a:spcPct val="150000"/>
              </a:lnSpc>
              <a:spcBef>
                <a:spcPts val="0"/>
              </a:spcBef>
              <a:spcAft>
                <a:spcPts val="0"/>
              </a:spcAft>
              <a:buClr>
                <a:schemeClr val="dk1"/>
              </a:buClr>
              <a:buSzPts val="1400"/>
              <a:buFont typeface="Noto Sans Symbols"/>
              <a:buChar char="✔"/>
            </a:pPr>
            <a:r>
              <a:rPr lang="en" sz="1400" b="0" i="1" u="none" strike="noStrike" cap="none" dirty="0">
                <a:solidFill>
                  <a:schemeClr val="dk1"/>
                </a:solidFill>
                <a:latin typeface="Arial"/>
                <a:ea typeface="Arial"/>
                <a:cs typeface="Arial"/>
                <a:sym typeface="Arial"/>
              </a:rPr>
              <a:t>We want to hear all ideas! – at the end of the presentation, please</a:t>
            </a:r>
            <a:endParaRPr dirty="0"/>
          </a:p>
          <a:p>
            <a:pPr marL="285750" marR="0" lvl="1" indent="-196850" algn="l" rtl="0">
              <a:lnSpc>
                <a:spcPct val="150000"/>
              </a:lnSpc>
              <a:spcBef>
                <a:spcPts val="0"/>
              </a:spcBef>
              <a:spcAft>
                <a:spcPts val="0"/>
              </a:spcAft>
              <a:buClr>
                <a:schemeClr val="dk1"/>
              </a:buClr>
              <a:buSzPts val="1400"/>
              <a:buFont typeface="Noto Sans Symbols"/>
              <a:buNone/>
            </a:pPr>
            <a:endParaRPr sz="1400" b="0" i="1" u="none" strike="noStrike" cap="none" dirty="0">
              <a:solidFill>
                <a:schemeClr val="dk1"/>
              </a:solidFill>
              <a:latin typeface="Arial"/>
              <a:ea typeface="Arial"/>
              <a:cs typeface="Arial"/>
              <a:sym typeface="Arial"/>
            </a:endParaRPr>
          </a:p>
          <a:p>
            <a:pPr marL="285750" marR="0" lvl="1" indent="-196850" algn="l" rtl="0">
              <a:lnSpc>
                <a:spcPct val="150000"/>
              </a:lnSpc>
              <a:spcBef>
                <a:spcPts val="0"/>
              </a:spcBef>
              <a:spcAft>
                <a:spcPts val="0"/>
              </a:spcAft>
              <a:buClr>
                <a:schemeClr val="dk1"/>
              </a:buClr>
              <a:buSzPts val="1400"/>
              <a:buFont typeface="Noto Sans Symbols"/>
              <a:buNone/>
            </a:pPr>
            <a:endParaRPr sz="1400" b="0" i="1" u="none" strike="noStrike" cap="none" dirty="0">
              <a:solidFill>
                <a:schemeClr val="dk1"/>
              </a:solidFill>
              <a:latin typeface="Arial"/>
              <a:ea typeface="Arial"/>
              <a:cs typeface="Arial"/>
              <a:sym typeface="Arial"/>
            </a:endParaRPr>
          </a:p>
          <a:p>
            <a:pPr marL="0" marR="0" lvl="1" indent="0" algn="l" rtl="0">
              <a:lnSpc>
                <a:spcPct val="100000"/>
              </a:lnSpc>
              <a:spcBef>
                <a:spcPts val="0"/>
              </a:spcBef>
              <a:spcAft>
                <a:spcPts val="0"/>
              </a:spcAft>
              <a:buNone/>
            </a:pPr>
            <a:endParaRPr sz="1400" b="0" i="1" u="none" strike="noStrike" cap="none" dirty="0">
              <a:solidFill>
                <a:schemeClr val="dk1"/>
              </a:solidFill>
              <a:latin typeface="Arial"/>
              <a:ea typeface="Arial"/>
              <a:cs typeface="Arial"/>
              <a:sym typeface="Arial"/>
            </a:endParaRPr>
          </a:p>
        </p:txBody>
      </p:sp>
      <p:pic>
        <p:nvPicPr>
          <p:cNvPr id="76" name="Google Shape;76;p35" descr="Amazon.com : Vinyl Banner Multiple Sizes Accepting Applications Apply  Within Red Blue Business Outdoor Weatherproof Industrial Yard Signs 6  Grommets 36x72Inches : Office Products"/>
          <p:cNvPicPr preferRelativeResize="0"/>
          <p:nvPr/>
        </p:nvPicPr>
        <p:blipFill rotWithShape="1">
          <a:blip r:embed="rId3">
            <a:alphaModFix/>
          </a:blip>
          <a:srcRect/>
          <a:stretch/>
        </p:blipFill>
        <p:spPr>
          <a:xfrm rot="780000">
            <a:off x="5715130" y="551511"/>
            <a:ext cx="3079424" cy="157318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9"/>
          <p:cNvSpPr txBox="1">
            <a:spLocks noGrp="1"/>
          </p:cNvSpPr>
          <p:nvPr>
            <p:ph type="title"/>
          </p:nvPr>
        </p:nvSpPr>
        <p:spPr>
          <a:xfrm>
            <a:off x="375575" y="152398"/>
            <a:ext cx="7886700" cy="6723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a:t>Development - How Do Teams Form?</a:t>
            </a:r>
            <a:endParaRPr/>
          </a:p>
        </p:txBody>
      </p:sp>
      <p:pic>
        <p:nvPicPr>
          <p:cNvPr id="238" name="Google Shape;238;p19"/>
          <p:cNvPicPr preferRelativeResize="0"/>
          <p:nvPr/>
        </p:nvPicPr>
        <p:blipFill rotWithShape="1">
          <a:blip r:embed="rId3">
            <a:alphaModFix/>
          </a:blip>
          <a:srcRect/>
          <a:stretch/>
        </p:blipFill>
        <p:spPr>
          <a:xfrm>
            <a:off x="152400" y="152400"/>
            <a:ext cx="9525" cy="9525"/>
          </a:xfrm>
          <a:prstGeom prst="rect">
            <a:avLst/>
          </a:prstGeom>
          <a:noFill/>
          <a:ln>
            <a:noFill/>
          </a:ln>
        </p:spPr>
      </p:pic>
      <p:pic>
        <p:nvPicPr>
          <p:cNvPr id="239" name="Google Shape;239;p19"/>
          <p:cNvPicPr preferRelativeResize="0"/>
          <p:nvPr/>
        </p:nvPicPr>
        <p:blipFill rotWithShape="1">
          <a:blip r:embed="rId4">
            <a:alphaModFix/>
          </a:blip>
          <a:srcRect/>
          <a:stretch/>
        </p:blipFill>
        <p:spPr>
          <a:xfrm>
            <a:off x="1115774" y="857250"/>
            <a:ext cx="7040475" cy="3555425"/>
          </a:xfrm>
          <a:prstGeom prst="rect">
            <a:avLst/>
          </a:prstGeom>
          <a:noFill/>
          <a:ln>
            <a:noFill/>
          </a:ln>
        </p:spPr>
      </p:pic>
      <p:sp>
        <p:nvSpPr>
          <p:cNvPr id="240" name="Google Shape;240;p19"/>
          <p:cNvSpPr txBox="1"/>
          <p:nvPr/>
        </p:nvSpPr>
        <p:spPr>
          <a:xfrm>
            <a:off x="6903700" y="4938200"/>
            <a:ext cx="2240400" cy="205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rgbClr val="000000"/>
                </a:solidFill>
                <a:highlight>
                  <a:schemeClr val="dk1"/>
                </a:highlight>
                <a:latin typeface="Helvetica Neue Light"/>
                <a:ea typeface="Helvetica Neue Light"/>
                <a:cs typeface="Helvetica Neue Light"/>
                <a:sym typeface="Helvetica Neue Light"/>
              </a:rPr>
              <a:t>Source:</a:t>
            </a:r>
            <a:r>
              <a:rPr lang="en" sz="600" b="0" i="0" u="none" strike="noStrike" cap="none">
                <a:solidFill>
                  <a:srgbClr val="000000"/>
                </a:solidFill>
                <a:latin typeface="Helvetica Neue Light"/>
                <a:ea typeface="Helvetica Neue Light"/>
                <a:cs typeface="Helvetica Neue Light"/>
                <a:sym typeface="Helvetica Neue Light"/>
              </a:rPr>
              <a:t> </a:t>
            </a:r>
            <a:r>
              <a:rPr lang="en" sz="600" b="0" i="0" u="sng" strike="noStrike" cap="none">
                <a:solidFill>
                  <a:schemeClr val="hlink"/>
                </a:solidFill>
                <a:latin typeface="Helvetica Neue Light"/>
                <a:ea typeface="Helvetica Neue Light"/>
                <a:cs typeface="Helvetica Neue Light"/>
                <a:sym typeface="Helvetica Neue Light"/>
                <a:hlinkClick r:id="rId5"/>
              </a:rPr>
              <a:t>Tuckman’s Model of Team Dynamics</a:t>
            </a:r>
            <a:endParaRPr sz="600" b="0" i="0" u="none" strike="noStrike" cap="none">
              <a:solidFill>
                <a:srgbClr val="000000"/>
              </a:solidFill>
              <a:latin typeface="Helvetica Neue Light"/>
              <a:ea typeface="Helvetica Neue Light"/>
              <a:cs typeface="Helvetica Neue Light"/>
              <a:sym typeface="Helvetica Neue Light"/>
            </a:endParaRPr>
          </a:p>
          <a:p>
            <a:pPr marL="0" marR="0" lvl="0" indent="0" algn="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0"/>
          <p:cNvSpPr txBox="1">
            <a:spLocks noGrp="1"/>
          </p:cNvSpPr>
          <p:nvPr>
            <p:ph type="title"/>
          </p:nvPr>
        </p:nvSpPr>
        <p:spPr>
          <a:xfrm>
            <a:off x="161925" y="85273"/>
            <a:ext cx="7886700" cy="6723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a:t>Stages of Team Development </a:t>
            </a:r>
            <a:endParaRPr/>
          </a:p>
        </p:txBody>
      </p:sp>
      <p:pic>
        <p:nvPicPr>
          <p:cNvPr id="246" name="Google Shape;246;p20"/>
          <p:cNvPicPr preferRelativeResize="0"/>
          <p:nvPr/>
        </p:nvPicPr>
        <p:blipFill rotWithShape="1">
          <a:blip r:embed="rId3">
            <a:alphaModFix/>
          </a:blip>
          <a:srcRect/>
          <a:stretch/>
        </p:blipFill>
        <p:spPr>
          <a:xfrm>
            <a:off x="152400" y="152400"/>
            <a:ext cx="9525" cy="9525"/>
          </a:xfrm>
          <a:prstGeom prst="rect">
            <a:avLst/>
          </a:prstGeom>
          <a:noFill/>
          <a:ln>
            <a:noFill/>
          </a:ln>
        </p:spPr>
      </p:pic>
      <p:sp>
        <p:nvSpPr>
          <p:cNvPr id="247" name="Google Shape;247;p20"/>
          <p:cNvSpPr txBox="1"/>
          <p:nvPr/>
        </p:nvSpPr>
        <p:spPr>
          <a:xfrm>
            <a:off x="299716" y="575188"/>
            <a:ext cx="8382300" cy="3787648"/>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2700"/>
              </a:spcBef>
              <a:spcAft>
                <a:spcPts val="0"/>
              </a:spcAft>
              <a:buClr>
                <a:schemeClr val="dk1"/>
              </a:buClr>
              <a:buSzPts val="1100"/>
              <a:buFont typeface="Arial"/>
              <a:buNone/>
            </a:pPr>
            <a:r>
              <a:rPr lang="en" sz="1450" b="1" i="0" u="none" strike="noStrike" cap="none" dirty="0">
                <a:solidFill>
                  <a:schemeClr val="dk1"/>
                </a:solidFill>
                <a:latin typeface="Arial"/>
                <a:ea typeface="Arial"/>
                <a:cs typeface="Arial"/>
                <a:sym typeface="Arial"/>
              </a:rPr>
              <a:t>Forming</a:t>
            </a:r>
            <a:endParaRPr sz="1450" b="1" i="0" u="none" strike="noStrike" cap="none" dirty="0">
              <a:solidFill>
                <a:schemeClr val="dk1"/>
              </a:solidFill>
              <a:latin typeface="Arial"/>
              <a:ea typeface="Arial"/>
              <a:cs typeface="Arial"/>
              <a:sym typeface="Arial"/>
            </a:endParaRPr>
          </a:p>
          <a:p>
            <a:pPr marL="457200" marR="0" lvl="0" indent="0" algn="l" rtl="0">
              <a:lnSpc>
                <a:spcPct val="122000"/>
              </a:lnSpc>
              <a:spcBef>
                <a:spcPts val="1600"/>
              </a:spcBef>
              <a:spcAft>
                <a:spcPts val="0"/>
              </a:spcAft>
              <a:buClr>
                <a:schemeClr val="dk1"/>
              </a:buClr>
              <a:buSzPts val="1100"/>
              <a:buFont typeface="Arial"/>
              <a:buNone/>
            </a:pPr>
            <a:r>
              <a:rPr lang="en" sz="1600" b="0" i="0" u="none" strike="noStrike" cap="none" dirty="0">
                <a:solidFill>
                  <a:schemeClr val="dk1"/>
                </a:solidFill>
                <a:latin typeface="Arial"/>
                <a:ea typeface="Arial"/>
                <a:cs typeface="Arial"/>
                <a:sym typeface="Arial"/>
              </a:rPr>
              <a:t>In this stage, most team members are positive and polite. </a:t>
            </a:r>
            <a:endParaRPr sz="1600" b="0" i="0" u="none" strike="noStrike" cap="none" dirty="0">
              <a:solidFill>
                <a:schemeClr val="dk1"/>
              </a:solidFill>
              <a:latin typeface="Arial"/>
              <a:ea typeface="Arial"/>
              <a:cs typeface="Arial"/>
              <a:sym typeface="Arial"/>
            </a:endParaRPr>
          </a:p>
          <a:p>
            <a:pPr marL="457200" marR="0" lvl="0" indent="0" algn="l" rtl="0">
              <a:lnSpc>
                <a:spcPct val="122000"/>
              </a:lnSpc>
              <a:spcBef>
                <a:spcPts val="1500"/>
              </a:spcBef>
              <a:spcAft>
                <a:spcPts val="0"/>
              </a:spcAft>
              <a:buClr>
                <a:schemeClr val="dk1"/>
              </a:buClr>
              <a:buSzPts val="1100"/>
              <a:buFont typeface="Arial"/>
              <a:buNone/>
            </a:pPr>
            <a:r>
              <a:rPr lang="en" sz="1600" b="0" i="0" u="none" strike="noStrike" cap="none" dirty="0">
                <a:solidFill>
                  <a:schemeClr val="dk1"/>
                </a:solidFill>
                <a:latin typeface="Arial"/>
                <a:ea typeface="Arial"/>
                <a:cs typeface="Arial"/>
                <a:sym typeface="Arial"/>
              </a:rPr>
              <a:t>Some are anxious, as they haven't fully understood what work the team will do. Others are simply excited about the task ahead.</a:t>
            </a:r>
            <a:endParaRPr sz="1600" b="0" i="0" u="none" strike="noStrike" cap="none" dirty="0">
              <a:solidFill>
                <a:schemeClr val="dk1"/>
              </a:solidFill>
              <a:latin typeface="Arial"/>
              <a:ea typeface="Arial"/>
              <a:cs typeface="Arial"/>
              <a:sym typeface="Arial"/>
            </a:endParaRPr>
          </a:p>
          <a:p>
            <a:pPr marL="457200" marR="0" lvl="0" indent="0" algn="l" rtl="0">
              <a:lnSpc>
                <a:spcPct val="122000"/>
              </a:lnSpc>
              <a:spcBef>
                <a:spcPts val="1500"/>
              </a:spcBef>
              <a:spcAft>
                <a:spcPts val="0"/>
              </a:spcAft>
              <a:buClr>
                <a:schemeClr val="dk1"/>
              </a:buClr>
              <a:buSzPts val="1100"/>
              <a:buFont typeface="Arial"/>
              <a:buNone/>
            </a:pPr>
            <a:r>
              <a:rPr lang="en" sz="1600" b="0" i="0" u="none" strike="noStrike" cap="none" dirty="0">
                <a:solidFill>
                  <a:schemeClr val="dk1"/>
                </a:solidFill>
                <a:latin typeface="Arial"/>
                <a:ea typeface="Arial"/>
                <a:cs typeface="Arial"/>
                <a:sym typeface="Arial"/>
              </a:rPr>
              <a:t>The leader will play a dominant role at this stage, because team members' roles and responsibilities aren't clear.</a:t>
            </a:r>
            <a:endParaRPr sz="1600" b="0" i="0" u="none" strike="noStrike" cap="none" dirty="0">
              <a:solidFill>
                <a:schemeClr val="dk1"/>
              </a:solidFill>
              <a:latin typeface="Arial"/>
              <a:ea typeface="Arial"/>
              <a:cs typeface="Arial"/>
              <a:sym typeface="Arial"/>
            </a:endParaRPr>
          </a:p>
          <a:p>
            <a:pPr marL="457200" marR="0" lvl="0" indent="0" algn="l" rtl="0">
              <a:lnSpc>
                <a:spcPct val="122000"/>
              </a:lnSpc>
              <a:spcBef>
                <a:spcPts val="1500"/>
              </a:spcBef>
              <a:spcAft>
                <a:spcPts val="0"/>
              </a:spcAft>
              <a:buClr>
                <a:schemeClr val="dk1"/>
              </a:buClr>
              <a:buSzPts val="1100"/>
              <a:buFont typeface="Arial"/>
              <a:buNone/>
            </a:pPr>
            <a:r>
              <a:rPr lang="en" sz="1600" b="0" i="0" u="none" strike="noStrike" cap="none" dirty="0">
                <a:solidFill>
                  <a:schemeClr val="dk1"/>
                </a:solidFill>
                <a:latin typeface="Arial"/>
                <a:ea typeface="Arial"/>
                <a:cs typeface="Arial"/>
                <a:sym typeface="Arial"/>
              </a:rPr>
              <a:t>This stage can last for some time, as people start to work together, </a:t>
            </a:r>
            <a:r>
              <a:rPr lang="en" sz="1600" dirty="0">
                <a:solidFill>
                  <a:schemeClr val="dk1"/>
                </a:solidFill>
              </a:rPr>
              <a:t>or</a:t>
            </a:r>
            <a:r>
              <a:rPr lang="en" sz="1600" b="0" i="0" u="none" strike="noStrike" cap="none" dirty="0">
                <a:solidFill>
                  <a:schemeClr val="dk1"/>
                </a:solidFill>
                <a:latin typeface="Arial"/>
                <a:ea typeface="Arial"/>
                <a:cs typeface="Arial"/>
                <a:sym typeface="Arial"/>
              </a:rPr>
              <a:t> as they make an effort to get to know their new colleagues.</a:t>
            </a:r>
            <a:endParaRPr sz="1600" b="0" i="0" u="none" strike="noStrike" cap="none" dirty="0">
              <a:solidFill>
                <a:schemeClr val="dk1"/>
              </a:solidFill>
              <a:latin typeface="Arial"/>
              <a:ea typeface="Arial"/>
              <a:cs typeface="Arial"/>
              <a:sym typeface="Arial"/>
            </a:endParaRPr>
          </a:p>
          <a:p>
            <a:pPr marL="457200" marR="0" lvl="0" indent="0" algn="l" rtl="0">
              <a:lnSpc>
                <a:spcPct val="100000"/>
              </a:lnSpc>
              <a:spcBef>
                <a:spcPts val="150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248" name="Google Shape;248;p20"/>
          <p:cNvSpPr txBox="1"/>
          <p:nvPr/>
        </p:nvSpPr>
        <p:spPr>
          <a:xfrm>
            <a:off x="6903700" y="4938200"/>
            <a:ext cx="2240400" cy="205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Helvetica Neue Light"/>
                <a:ea typeface="Helvetica Neue Light"/>
                <a:cs typeface="Helvetica Neue Light"/>
                <a:sym typeface="Helvetica Neue Light"/>
              </a:rPr>
              <a:t>Source: </a:t>
            </a:r>
            <a:r>
              <a:rPr lang="en" sz="600" b="0" i="0" u="sng" strike="noStrike" cap="none">
                <a:solidFill>
                  <a:schemeClr val="hlink"/>
                </a:solidFill>
                <a:latin typeface="Helvetica Neue Light"/>
                <a:ea typeface="Helvetica Neue Light"/>
                <a:cs typeface="Helvetica Neue Light"/>
                <a:sym typeface="Helvetica Neue Light"/>
                <a:hlinkClick r:id="rId4"/>
              </a:rPr>
              <a:t>Tuckman’s Model of Team Dynamics</a:t>
            </a:r>
            <a:endParaRPr sz="600" b="0" i="0" u="none" strike="noStrike" cap="none">
              <a:solidFill>
                <a:srgbClr val="000000"/>
              </a:solidFill>
              <a:latin typeface="Helvetica Neue Light"/>
              <a:ea typeface="Helvetica Neue Light"/>
              <a:cs typeface="Helvetica Neue Light"/>
              <a:sym typeface="Helvetica Neue Light"/>
            </a:endParaRPr>
          </a:p>
          <a:p>
            <a:pPr marL="0" marR="0" lvl="0" indent="0" algn="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1"/>
          <p:cNvSpPr txBox="1">
            <a:spLocks noGrp="1"/>
          </p:cNvSpPr>
          <p:nvPr>
            <p:ph type="title"/>
          </p:nvPr>
        </p:nvSpPr>
        <p:spPr>
          <a:xfrm>
            <a:off x="161925" y="85273"/>
            <a:ext cx="7886700" cy="6723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a:t>Stages of Team Development </a:t>
            </a:r>
            <a:endParaRPr/>
          </a:p>
        </p:txBody>
      </p:sp>
      <p:pic>
        <p:nvPicPr>
          <p:cNvPr id="254" name="Google Shape;254;p21"/>
          <p:cNvPicPr preferRelativeResize="0"/>
          <p:nvPr/>
        </p:nvPicPr>
        <p:blipFill rotWithShape="1">
          <a:blip r:embed="rId3">
            <a:alphaModFix/>
          </a:blip>
          <a:srcRect/>
          <a:stretch/>
        </p:blipFill>
        <p:spPr>
          <a:xfrm>
            <a:off x="152400" y="152400"/>
            <a:ext cx="9525" cy="9525"/>
          </a:xfrm>
          <a:prstGeom prst="rect">
            <a:avLst/>
          </a:prstGeom>
          <a:noFill/>
          <a:ln>
            <a:noFill/>
          </a:ln>
        </p:spPr>
      </p:pic>
      <p:sp>
        <p:nvSpPr>
          <p:cNvPr id="255" name="Google Shape;255;p21"/>
          <p:cNvSpPr txBox="1"/>
          <p:nvPr/>
        </p:nvSpPr>
        <p:spPr>
          <a:xfrm>
            <a:off x="294800" y="662500"/>
            <a:ext cx="5695500" cy="417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Storming</a:t>
            </a: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300" b="0" i="0" u="none" strike="noStrike" cap="none">
                <a:solidFill>
                  <a:schemeClr val="dk1"/>
                </a:solidFill>
                <a:latin typeface="Arial"/>
                <a:ea typeface="Arial"/>
                <a:cs typeface="Arial"/>
                <a:sym typeface="Arial"/>
              </a:rPr>
              <a:t>Next, the team moves into the storming phase, where people start to push against the boundaries established in the forming stage. </a:t>
            </a:r>
            <a:endParaRPr sz="1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300" b="0" i="0" u="none" strike="noStrike" cap="none">
                <a:solidFill>
                  <a:schemeClr val="dk1"/>
                </a:solidFill>
                <a:latin typeface="Arial"/>
                <a:ea typeface="Arial"/>
                <a:cs typeface="Arial"/>
                <a:sym typeface="Arial"/>
              </a:rPr>
              <a:t>This is the stage where many teams fail.</a:t>
            </a:r>
            <a:endParaRPr sz="1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300" b="0" i="0" u="none" strike="noStrike" cap="none">
                <a:solidFill>
                  <a:schemeClr val="dk1"/>
                </a:solidFill>
                <a:latin typeface="Arial"/>
                <a:ea typeface="Arial"/>
                <a:cs typeface="Arial"/>
                <a:sym typeface="Arial"/>
              </a:rPr>
              <a:t>Storming often starts where there is a conflict between team members' natural working styles. People may work in different ways for all sorts of reasons but, if different working styles cause unforeseen problems, they may become frustrated.</a:t>
            </a:r>
            <a:endParaRPr sz="1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300" b="0" i="0" u="none" strike="noStrike" cap="none">
                <a:solidFill>
                  <a:schemeClr val="dk1"/>
                </a:solidFill>
                <a:latin typeface="Arial"/>
                <a:ea typeface="Arial"/>
                <a:cs typeface="Arial"/>
                <a:sym typeface="Arial"/>
              </a:rPr>
              <a:t>Team members may challenge authority, or jockey for position as their roles are clarified.  People may feel overwhelmed by their workload,  or they could be uncomfortable with the approach leadership is using.</a:t>
            </a:r>
            <a:endParaRPr sz="1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300" b="0" i="0" u="none" strike="noStrike" cap="none">
                <a:solidFill>
                  <a:schemeClr val="dk1"/>
                </a:solidFill>
                <a:latin typeface="Arial"/>
                <a:ea typeface="Arial"/>
                <a:cs typeface="Arial"/>
                <a:sym typeface="Arial"/>
              </a:rPr>
              <a:t>Some may question the worth of the team's goal, and they may resist taking on tasks.</a:t>
            </a:r>
            <a:endParaRPr sz="1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21"/>
          <p:cNvSpPr txBox="1"/>
          <p:nvPr/>
        </p:nvSpPr>
        <p:spPr>
          <a:xfrm>
            <a:off x="6903700" y="4938200"/>
            <a:ext cx="2240400" cy="205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Helvetica Neue Light"/>
                <a:ea typeface="Helvetica Neue Light"/>
                <a:cs typeface="Helvetica Neue Light"/>
                <a:sym typeface="Helvetica Neue Light"/>
              </a:rPr>
              <a:t>Source: </a:t>
            </a:r>
            <a:r>
              <a:rPr lang="en" sz="600" b="0" i="0" u="sng" strike="noStrike" cap="none">
                <a:solidFill>
                  <a:schemeClr val="hlink"/>
                </a:solidFill>
                <a:latin typeface="Helvetica Neue Light"/>
                <a:ea typeface="Helvetica Neue Light"/>
                <a:cs typeface="Helvetica Neue Light"/>
                <a:sym typeface="Helvetica Neue Light"/>
                <a:hlinkClick r:id="rId4"/>
              </a:rPr>
              <a:t>Tuckman’s Model of Team Dynamics</a:t>
            </a:r>
            <a:endParaRPr sz="600" b="0" i="0" u="none" strike="noStrike" cap="none">
              <a:solidFill>
                <a:srgbClr val="000000"/>
              </a:solidFill>
              <a:latin typeface="Helvetica Neue Light"/>
              <a:ea typeface="Helvetica Neue Light"/>
              <a:cs typeface="Helvetica Neue Light"/>
              <a:sym typeface="Helvetica Neue Light"/>
            </a:endParaRPr>
          </a:p>
          <a:p>
            <a:pPr marL="0" marR="0" lvl="0" indent="0" algn="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Helvetica Neue Light"/>
              <a:ea typeface="Helvetica Neue Light"/>
              <a:cs typeface="Helvetica Neue Light"/>
              <a:sym typeface="Helvetica Neue Light"/>
            </a:endParaRPr>
          </a:p>
        </p:txBody>
      </p:sp>
      <p:pic>
        <p:nvPicPr>
          <p:cNvPr id="257" name="Google Shape;257;p21"/>
          <p:cNvPicPr preferRelativeResize="0"/>
          <p:nvPr/>
        </p:nvPicPr>
        <p:blipFill rotWithShape="1">
          <a:blip r:embed="rId5">
            <a:alphaModFix/>
          </a:blip>
          <a:srcRect/>
          <a:stretch/>
        </p:blipFill>
        <p:spPr>
          <a:xfrm>
            <a:off x="6142700" y="909973"/>
            <a:ext cx="2848900" cy="271859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2"/>
          <p:cNvSpPr txBox="1">
            <a:spLocks noGrp="1"/>
          </p:cNvSpPr>
          <p:nvPr>
            <p:ph type="title"/>
          </p:nvPr>
        </p:nvSpPr>
        <p:spPr>
          <a:xfrm>
            <a:off x="161925" y="85273"/>
            <a:ext cx="7886700" cy="6723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a:t>Stages of Team Development </a:t>
            </a:r>
            <a:endParaRPr/>
          </a:p>
        </p:txBody>
      </p:sp>
      <p:pic>
        <p:nvPicPr>
          <p:cNvPr id="263" name="Google Shape;263;p22"/>
          <p:cNvPicPr preferRelativeResize="0"/>
          <p:nvPr/>
        </p:nvPicPr>
        <p:blipFill rotWithShape="1">
          <a:blip r:embed="rId3">
            <a:alphaModFix/>
          </a:blip>
          <a:srcRect/>
          <a:stretch/>
        </p:blipFill>
        <p:spPr>
          <a:xfrm>
            <a:off x="152400" y="152400"/>
            <a:ext cx="9525" cy="9525"/>
          </a:xfrm>
          <a:prstGeom prst="rect">
            <a:avLst/>
          </a:prstGeom>
          <a:noFill/>
          <a:ln>
            <a:noFill/>
          </a:ln>
        </p:spPr>
      </p:pic>
      <p:sp>
        <p:nvSpPr>
          <p:cNvPr id="264" name="Google Shape;264;p22"/>
          <p:cNvSpPr txBox="1"/>
          <p:nvPr/>
        </p:nvSpPr>
        <p:spPr>
          <a:xfrm>
            <a:off x="294800" y="662500"/>
            <a:ext cx="8382300" cy="417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chemeClr val="dk1"/>
                </a:solidFill>
                <a:latin typeface="Arial"/>
                <a:ea typeface="Arial"/>
                <a:cs typeface="Arial"/>
                <a:sym typeface="Arial"/>
              </a:rPr>
              <a:t>Norming</a:t>
            </a:r>
            <a:endParaRPr sz="1400" b="1" i="0" u="none" strike="noStrike" cap="none" dirty="0">
              <a:solidFill>
                <a:schemeClr val="dk1"/>
              </a:solidFill>
              <a:latin typeface="Arial"/>
              <a:ea typeface="Arial"/>
              <a:cs typeface="Arial"/>
              <a:sym typeface="Arial"/>
            </a:endParaRPr>
          </a:p>
          <a:p>
            <a:pPr marL="0" marR="0" lvl="0" indent="0" algn="l" rtl="0">
              <a:lnSpc>
                <a:spcPct val="122000"/>
              </a:lnSpc>
              <a:spcBef>
                <a:spcPts val="1600"/>
              </a:spcBef>
              <a:spcAft>
                <a:spcPts val="0"/>
              </a:spcAft>
              <a:buClr>
                <a:schemeClr val="dk1"/>
              </a:buClr>
              <a:buSzPts val="1100"/>
              <a:buFont typeface="Arial"/>
              <a:buNone/>
            </a:pPr>
            <a:r>
              <a:rPr lang="en" b="0" i="0" u="none" strike="noStrike" cap="none" dirty="0">
                <a:solidFill>
                  <a:schemeClr val="dk1"/>
                </a:solidFill>
                <a:latin typeface="Arial"/>
                <a:ea typeface="Arial"/>
                <a:cs typeface="Arial"/>
                <a:sym typeface="Arial"/>
              </a:rPr>
              <a:t>Gradually, the team moves into the norming stage. This is when people start to resolve their differences, appreciate colleagues' strengths, and respect direction and leadership.</a:t>
            </a:r>
            <a:endParaRPr b="0" i="0" u="none" strike="noStrike" cap="none" dirty="0">
              <a:solidFill>
                <a:schemeClr val="dk1"/>
              </a:solidFill>
              <a:latin typeface="Arial"/>
              <a:ea typeface="Arial"/>
              <a:cs typeface="Arial"/>
              <a:sym typeface="Arial"/>
            </a:endParaRPr>
          </a:p>
          <a:p>
            <a:pPr marL="0" marR="0" lvl="0" indent="0" algn="l" rtl="0">
              <a:lnSpc>
                <a:spcPct val="122000"/>
              </a:lnSpc>
              <a:spcBef>
                <a:spcPts val="1600"/>
              </a:spcBef>
              <a:spcAft>
                <a:spcPts val="0"/>
              </a:spcAft>
              <a:buClr>
                <a:schemeClr val="dk1"/>
              </a:buClr>
              <a:buSzPts val="1100"/>
              <a:buFont typeface="Arial"/>
              <a:buNone/>
            </a:pPr>
            <a:r>
              <a:rPr lang="en" b="0" i="0" u="none" strike="noStrike" cap="none" dirty="0">
                <a:solidFill>
                  <a:schemeClr val="dk1"/>
                </a:solidFill>
                <a:latin typeface="Arial"/>
                <a:ea typeface="Arial"/>
                <a:cs typeface="Arial"/>
                <a:sym typeface="Arial"/>
              </a:rPr>
              <a:t>Now that the team members know one another better, they may socialize together, and they are able to ask one another for help and provide constructive feedback. People develop a stronger commitment to the team goal, and we start to see good progress towards it.</a:t>
            </a:r>
            <a:endParaRPr b="0" i="0" u="none" strike="noStrike" cap="none" dirty="0">
              <a:solidFill>
                <a:schemeClr val="dk1"/>
              </a:solidFill>
              <a:latin typeface="Arial"/>
              <a:ea typeface="Arial"/>
              <a:cs typeface="Arial"/>
              <a:sym typeface="Arial"/>
            </a:endParaRPr>
          </a:p>
          <a:p>
            <a:pPr marL="0" marR="0" lvl="0" indent="0" algn="l" rtl="0">
              <a:lnSpc>
                <a:spcPct val="122000"/>
              </a:lnSpc>
              <a:spcBef>
                <a:spcPts val="1600"/>
              </a:spcBef>
              <a:spcAft>
                <a:spcPts val="0"/>
              </a:spcAft>
              <a:buClr>
                <a:schemeClr val="dk1"/>
              </a:buClr>
              <a:buSzPts val="1100"/>
              <a:buFont typeface="Arial"/>
              <a:buNone/>
            </a:pPr>
            <a:r>
              <a:rPr lang="en" b="0" i="0" u="none" strike="noStrike" cap="none" dirty="0">
                <a:solidFill>
                  <a:schemeClr val="dk1"/>
                </a:solidFill>
                <a:latin typeface="Arial"/>
                <a:ea typeface="Arial"/>
                <a:cs typeface="Arial"/>
                <a:sym typeface="Arial"/>
              </a:rPr>
              <a:t>There is often a prolonged overlap between storming and norming, because, as new tasks come up, the team may lapse back into behavior from the storming stage.</a:t>
            </a:r>
            <a:endParaRPr sz="1600" b="0" i="0" u="none" strike="noStrike" cap="none" dirty="0">
              <a:solidFill>
                <a:srgbClr val="000000"/>
              </a:solidFill>
              <a:latin typeface="Arial"/>
              <a:ea typeface="Arial"/>
              <a:cs typeface="Arial"/>
              <a:sym typeface="Arial"/>
            </a:endParaRPr>
          </a:p>
        </p:txBody>
      </p:sp>
      <p:sp>
        <p:nvSpPr>
          <p:cNvPr id="265" name="Google Shape;265;p22"/>
          <p:cNvSpPr txBox="1"/>
          <p:nvPr/>
        </p:nvSpPr>
        <p:spPr>
          <a:xfrm>
            <a:off x="6903700" y="4938200"/>
            <a:ext cx="2240400" cy="205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Helvetica Neue Light"/>
                <a:ea typeface="Helvetica Neue Light"/>
                <a:cs typeface="Helvetica Neue Light"/>
                <a:sym typeface="Helvetica Neue Light"/>
              </a:rPr>
              <a:t>Source: </a:t>
            </a:r>
            <a:r>
              <a:rPr lang="en" sz="600" b="0" i="0" u="sng" strike="noStrike" cap="none">
                <a:solidFill>
                  <a:schemeClr val="hlink"/>
                </a:solidFill>
                <a:latin typeface="Helvetica Neue Light"/>
                <a:ea typeface="Helvetica Neue Light"/>
                <a:cs typeface="Helvetica Neue Light"/>
                <a:sym typeface="Helvetica Neue Light"/>
                <a:hlinkClick r:id="rId4"/>
              </a:rPr>
              <a:t>Tuckman’s Model of Team Dynamics</a:t>
            </a:r>
            <a:endParaRPr sz="600" b="0" i="0" u="none" strike="noStrike" cap="none">
              <a:solidFill>
                <a:srgbClr val="000000"/>
              </a:solidFill>
              <a:latin typeface="Helvetica Neue Light"/>
              <a:ea typeface="Helvetica Neue Light"/>
              <a:cs typeface="Helvetica Neue Light"/>
              <a:sym typeface="Helvetica Neue Light"/>
            </a:endParaRPr>
          </a:p>
          <a:p>
            <a:pPr marL="0" marR="0" lvl="0" indent="0" algn="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3"/>
          <p:cNvSpPr txBox="1">
            <a:spLocks noGrp="1"/>
          </p:cNvSpPr>
          <p:nvPr>
            <p:ph type="title"/>
          </p:nvPr>
        </p:nvSpPr>
        <p:spPr>
          <a:xfrm>
            <a:off x="161925" y="85273"/>
            <a:ext cx="7886700" cy="6723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a:t>Stages of Team Development </a:t>
            </a:r>
            <a:endParaRPr/>
          </a:p>
        </p:txBody>
      </p:sp>
      <p:pic>
        <p:nvPicPr>
          <p:cNvPr id="271" name="Google Shape;271;p23"/>
          <p:cNvPicPr preferRelativeResize="0"/>
          <p:nvPr/>
        </p:nvPicPr>
        <p:blipFill rotWithShape="1">
          <a:blip r:embed="rId3">
            <a:alphaModFix/>
          </a:blip>
          <a:srcRect/>
          <a:stretch/>
        </p:blipFill>
        <p:spPr>
          <a:xfrm>
            <a:off x="152400" y="152400"/>
            <a:ext cx="9525" cy="9525"/>
          </a:xfrm>
          <a:prstGeom prst="rect">
            <a:avLst/>
          </a:prstGeom>
          <a:noFill/>
          <a:ln>
            <a:noFill/>
          </a:ln>
        </p:spPr>
      </p:pic>
      <p:sp>
        <p:nvSpPr>
          <p:cNvPr id="272" name="Google Shape;272;p23"/>
          <p:cNvSpPr txBox="1"/>
          <p:nvPr/>
        </p:nvSpPr>
        <p:spPr>
          <a:xfrm>
            <a:off x="294800" y="662500"/>
            <a:ext cx="8382300" cy="4177200"/>
          </a:xfrm>
          <a:prstGeom prst="rect">
            <a:avLst/>
          </a:prstGeom>
          <a:noFill/>
          <a:ln>
            <a:noFill/>
          </a:ln>
        </p:spPr>
        <p:txBody>
          <a:bodyPr spcFirstLastPara="1" wrap="square" lIns="91425" tIns="91425" rIns="91425" bIns="91425" anchor="t" anchorCtr="0">
            <a:noAutofit/>
          </a:bodyPr>
          <a:lstStyle/>
          <a:p>
            <a:pPr marL="0" marR="0" lvl="0" indent="0" algn="l" rtl="0">
              <a:lnSpc>
                <a:spcPct val="122000"/>
              </a:lnSpc>
              <a:spcBef>
                <a:spcPts val="1600"/>
              </a:spcBef>
              <a:spcAft>
                <a:spcPts val="0"/>
              </a:spcAft>
              <a:buClr>
                <a:schemeClr val="dk1"/>
              </a:buClr>
              <a:buSzPts val="1100"/>
              <a:buFont typeface="Arial"/>
              <a:buNone/>
            </a:pPr>
            <a:r>
              <a:rPr lang="en" sz="1250" b="1" i="0" u="none" strike="noStrike" cap="none">
                <a:solidFill>
                  <a:schemeClr val="dk1"/>
                </a:solidFill>
                <a:latin typeface="Arial"/>
                <a:ea typeface="Arial"/>
                <a:cs typeface="Arial"/>
                <a:sym typeface="Arial"/>
              </a:rPr>
              <a:t>Performing</a:t>
            </a:r>
            <a:endParaRPr sz="1250" b="1" i="0" u="none" strike="noStrike" cap="none">
              <a:solidFill>
                <a:schemeClr val="dk1"/>
              </a:solidFill>
              <a:latin typeface="Arial"/>
              <a:ea typeface="Arial"/>
              <a:cs typeface="Arial"/>
              <a:sym typeface="Arial"/>
            </a:endParaRPr>
          </a:p>
          <a:p>
            <a:pPr marL="457200" marR="0" lvl="0" indent="0" algn="l" rtl="0">
              <a:lnSpc>
                <a:spcPct val="122000"/>
              </a:lnSpc>
              <a:spcBef>
                <a:spcPts val="1600"/>
              </a:spcBef>
              <a:spcAft>
                <a:spcPts val="0"/>
              </a:spcAft>
              <a:buClr>
                <a:schemeClr val="dk1"/>
              </a:buClr>
              <a:buSzPts val="1100"/>
              <a:buFont typeface="Arial"/>
              <a:buNone/>
            </a:pPr>
            <a:r>
              <a:rPr lang="en" sz="1250" b="0" i="0" u="none" strike="noStrike" cap="none">
                <a:solidFill>
                  <a:schemeClr val="dk1"/>
                </a:solidFill>
                <a:latin typeface="Arial"/>
                <a:ea typeface="Arial"/>
                <a:cs typeface="Arial"/>
                <a:sym typeface="Arial"/>
              </a:rPr>
              <a:t>The team reaches the performing stage, when hard work leads, without friction, to the achievement of the team's goal. The structures and processes that you have set up support this well.</a:t>
            </a:r>
            <a:endParaRPr sz="1250" b="0" i="0" u="none" strike="noStrike" cap="none">
              <a:solidFill>
                <a:schemeClr val="dk1"/>
              </a:solidFill>
              <a:latin typeface="Arial"/>
              <a:ea typeface="Arial"/>
              <a:cs typeface="Arial"/>
              <a:sym typeface="Arial"/>
            </a:endParaRPr>
          </a:p>
          <a:p>
            <a:pPr marL="457200" marR="0" lvl="0" indent="0" algn="l" rtl="0">
              <a:lnSpc>
                <a:spcPct val="122000"/>
              </a:lnSpc>
              <a:spcBef>
                <a:spcPts val="1600"/>
              </a:spcBef>
              <a:spcAft>
                <a:spcPts val="0"/>
              </a:spcAft>
              <a:buClr>
                <a:schemeClr val="dk1"/>
              </a:buClr>
              <a:buSzPts val="1100"/>
              <a:buFont typeface="Arial"/>
              <a:buNone/>
            </a:pPr>
            <a:r>
              <a:rPr lang="en" sz="1250" b="0" i="0" u="none" strike="noStrike" cap="none">
                <a:solidFill>
                  <a:schemeClr val="dk1"/>
                </a:solidFill>
                <a:latin typeface="Arial"/>
                <a:ea typeface="Arial"/>
                <a:cs typeface="Arial"/>
                <a:sym typeface="Arial"/>
              </a:rPr>
              <a:t>As leader, you can delegate much of your work, and you can concentrate on developing team members.</a:t>
            </a:r>
            <a:endParaRPr sz="1250" b="0" i="0" u="none" strike="noStrike" cap="none">
              <a:solidFill>
                <a:schemeClr val="dk1"/>
              </a:solidFill>
              <a:latin typeface="Arial"/>
              <a:ea typeface="Arial"/>
              <a:cs typeface="Arial"/>
              <a:sym typeface="Arial"/>
            </a:endParaRPr>
          </a:p>
          <a:p>
            <a:pPr marL="457200" marR="0" lvl="0" indent="0" algn="l" rtl="0">
              <a:lnSpc>
                <a:spcPct val="122000"/>
              </a:lnSpc>
              <a:spcBef>
                <a:spcPts val="1600"/>
              </a:spcBef>
              <a:spcAft>
                <a:spcPts val="0"/>
              </a:spcAft>
              <a:buClr>
                <a:schemeClr val="dk1"/>
              </a:buClr>
              <a:buSzPts val="1100"/>
              <a:buFont typeface="Arial"/>
              <a:buNone/>
            </a:pPr>
            <a:r>
              <a:rPr lang="en" sz="1250" b="0" i="0" u="none" strike="noStrike" cap="none">
                <a:solidFill>
                  <a:schemeClr val="dk1"/>
                </a:solidFill>
                <a:latin typeface="Arial"/>
                <a:ea typeface="Arial"/>
                <a:cs typeface="Arial"/>
                <a:sym typeface="Arial"/>
              </a:rPr>
              <a:t>It feels easy to be part of the team at this stage, and people who join or leave won't disrupt performance.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1" u="none" strike="noStrike" cap="none">
              <a:solidFill>
                <a:srgbClr val="000000"/>
              </a:solidFill>
              <a:latin typeface="Arial"/>
              <a:ea typeface="Arial"/>
              <a:cs typeface="Arial"/>
              <a:sym typeface="Arial"/>
            </a:endParaRPr>
          </a:p>
        </p:txBody>
      </p:sp>
      <p:pic>
        <p:nvPicPr>
          <p:cNvPr id="273" name="Google Shape;273;p23"/>
          <p:cNvPicPr preferRelativeResize="0"/>
          <p:nvPr/>
        </p:nvPicPr>
        <p:blipFill rotWithShape="1">
          <a:blip r:embed="rId4">
            <a:alphaModFix/>
          </a:blip>
          <a:srcRect r="3437"/>
          <a:stretch/>
        </p:blipFill>
        <p:spPr>
          <a:xfrm>
            <a:off x="2590450" y="2713450"/>
            <a:ext cx="3243875" cy="2271700"/>
          </a:xfrm>
          <a:prstGeom prst="rect">
            <a:avLst/>
          </a:prstGeom>
          <a:noFill/>
          <a:ln>
            <a:noFill/>
          </a:ln>
        </p:spPr>
      </p:pic>
      <p:sp>
        <p:nvSpPr>
          <p:cNvPr id="274" name="Google Shape;274;p23"/>
          <p:cNvSpPr txBox="1"/>
          <p:nvPr/>
        </p:nvSpPr>
        <p:spPr>
          <a:xfrm>
            <a:off x="6903700" y="4938200"/>
            <a:ext cx="2240400" cy="205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Helvetica Neue Light"/>
                <a:ea typeface="Helvetica Neue Light"/>
                <a:cs typeface="Helvetica Neue Light"/>
                <a:sym typeface="Helvetica Neue Light"/>
              </a:rPr>
              <a:t>Source: </a:t>
            </a:r>
            <a:r>
              <a:rPr lang="en" sz="600" b="0" i="0" u="sng" strike="noStrike" cap="none">
                <a:solidFill>
                  <a:schemeClr val="hlink"/>
                </a:solidFill>
                <a:latin typeface="Helvetica Neue Light"/>
                <a:ea typeface="Helvetica Neue Light"/>
                <a:cs typeface="Helvetica Neue Light"/>
                <a:sym typeface="Helvetica Neue Light"/>
                <a:hlinkClick r:id="rId5"/>
              </a:rPr>
              <a:t>Tuckman’s Model of Team Dynamics</a:t>
            </a:r>
            <a:endParaRPr sz="600" b="0" i="0" u="none" strike="noStrike" cap="none">
              <a:solidFill>
                <a:srgbClr val="000000"/>
              </a:solidFill>
              <a:latin typeface="Helvetica Neue Light"/>
              <a:ea typeface="Helvetica Neue Light"/>
              <a:cs typeface="Helvetica Neue Light"/>
              <a:sym typeface="Helvetica Neue Light"/>
            </a:endParaRPr>
          </a:p>
          <a:p>
            <a:pPr marL="0" marR="0" lvl="0" indent="0" algn="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4"/>
          <p:cNvSpPr txBox="1">
            <a:spLocks noGrp="1"/>
          </p:cNvSpPr>
          <p:nvPr>
            <p:ph type="title"/>
          </p:nvPr>
        </p:nvSpPr>
        <p:spPr>
          <a:xfrm>
            <a:off x="161925" y="85273"/>
            <a:ext cx="7886700" cy="6723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a:t>Stages of Team Development </a:t>
            </a:r>
            <a:endParaRPr/>
          </a:p>
        </p:txBody>
      </p:sp>
      <p:pic>
        <p:nvPicPr>
          <p:cNvPr id="280" name="Google Shape;280;p24"/>
          <p:cNvPicPr preferRelativeResize="0"/>
          <p:nvPr/>
        </p:nvPicPr>
        <p:blipFill rotWithShape="1">
          <a:blip r:embed="rId3">
            <a:alphaModFix/>
          </a:blip>
          <a:srcRect/>
          <a:stretch/>
        </p:blipFill>
        <p:spPr>
          <a:xfrm>
            <a:off x="152400" y="152400"/>
            <a:ext cx="9525" cy="9525"/>
          </a:xfrm>
          <a:prstGeom prst="rect">
            <a:avLst/>
          </a:prstGeom>
          <a:noFill/>
          <a:ln>
            <a:noFill/>
          </a:ln>
        </p:spPr>
      </p:pic>
      <p:sp>
        <p:nvSpPr>
          <p:cNvPr id="281" name="Google Shape;281;p24"/>
          <p:cNvSpPr txBox="1"/>
          <p:nvPr/>
        </p:nvSpPr>
        <p:spPr>
          <a:xfrm>
            <a:off x="294800" y="662500"/>
            <a:ext cx="8382300" cy="4177200"/>
          </a:xfrm>
          <a:prstGeom prst="rect">
            <a:avLst/>
          </a:prstGeom>
          <a:noFill/>
          <a:ln>
            <a:noFill/>
          </a:ln>
        </p:spPr>
        <p:txBody>
          <a:bodyPr spcFirstLastPara="1" wrap="square" lIns="91425" tIns="91425" rIns="91425" bIns="91425" anchor="t" anchorCtr="0">
            <a:noAutofit/>
          </a:bodyPr>
          <a:lstStyle/>
          <a:p>
            <a:pPr marL="0" marR="0" lvl="0" indent="0" algn="l" rtl="0">
              <a:lnSpc>
                <a:spcPct val="122000"/>
              </a:lnSpc>
              <a:spcBef>
                <a:spcPts val="1600"/>
              </a:spcBef>
              <a:spcAft>
                <a:spcPts val="0"/>
              </a:spcAft>
              <a:buClr>
                <a:schemeClr val="dk1"/>
              </a:buClr>
              <a:buSzPts val="1100"/>
              <a:buFont typeface="Arial"/>
              <a:buNone/>
            </a:pPr>
            <a:r>
              <a:rPr lang="en" sz="1250" b="1" i="0" u="none" strike="noStrike" cap="none">
                <a:solidFill>
                  <a:schemeClr val="dk1"/>
                </a:solidFill>
                <a:latin typeface="Arial"/>
                <a:ea typeface="Arial"/>
                <a:cs typeface="Arial"/>
                <a:sym typeface="Arial"/>
              </a:rPr>
              <a:t>Adjourning</a:t>
            </a:r>
            <a:endParaRPr sz="1250" b="1" i="0" u="none" strike="noStrike" cap="none">
              <a:solidFill>
                <a:schemeClr val="dk1"/>
              </a:solidFill>
              <a:latin typeface="Arial"/>
              <a:ea typeface="Arial"/>
              <a:cs typeface="Arial"/>
              <a:sym typeface="Arial"/>
            </a:endParaRPr>
          </a:p>
          <a:p>
            <a:pPr marL="457200" marR="0" lvl="0" indent="0" algn="l" rtl="0">
              <a:lnSpc>
                <a:spcPct val="122000"/>
              </a:lnSpc>
              <a:spcBef>
                <a:spcPts val="1600"/>
              </a:spcBef>
              <a:spcAft>
                <a:spcPts val="0"/>
              </a:spcAft>
              <a:buClr>
                <a:schemeClr val="dk1"/>
              </a:buClr>
              <a:buSzPts val="1100"/>
              <a:buFont typeface="Arial"/>
              <a:buNone/>
            </a:pPr>
            <a:r>
              <a:rPr lang="en" sz="1250" b="0" i="0" u="none" strike="noStrike" cap="none">
                <a:solidFill>
                  <a:schemeClr val="dk1"/>
                </a:solidFill>
                <a:latin typeface="Arial"/>
                <a:ea typeface="Arial"/>
                <a:cs typeface="Arial"/>
                <a:sym typeface="Arial"/>
              </a:rPr>
              <a:t>Many teams will reach this stage eventually. </a:t>
            </a:r>
            <a:endParaRPr sz="1250" b="0" i="0" u="none" strike="noStrike" cap="none">
              <a:solidFill>
                <a:schemeClr val="dk1"/>
              </a:solidFill>
              <a:latin typeface="Arial"/>
              <a:ea typeface="Arial"/>
              <a:cs typeface="Arial"/>
              <a:sym typeface="Arial"/>
            </a:endParaRPr>
          </a:p>
          <a:p>
            <a:pPr marL="457200" marR="0" lvl="0" indent="0" algn="l" rtl="0">
              <a:lnSpc>
                <a:spcPct val="122000"/>
              </a:lnSpc>
              <a:spcBef>
                <a:spcPts val="1600"/>
              </a:spcBef>
              <a:spcAft>
                <a:spcPts val="0"/>
              </a:spcAft>
              <a:buClr>
                <a:schemeClr val="dk1"/>
              </a:buClr>
              <a:buSzPts val="1100"/>
              <a:buFont typeface="Arial"/>
              <a:buNone/>
            </a:pPr>
            <a:r>
              <a:rPr lang="en" sz="1250" b="0" i="0" u="none" strike="noStrike" cap="none">
                <a:solidFill>
                  <a:schemeClr val="dk1"/>
                </a:solidFill>
                <a:latin typeface="Arial"/>
                <a:ea typeface="Arial"/>
                <a:cs typeface="Arial"/>
                <a:sym typeface="Arial"/>
              </a:rPr>
              <a:t>For example, project teams exist for only a fixed period, and even permanent teams may be disbanded through organizational restructuring.</a:t>
            </a:r>
            <a:endParaRPr sz="1250" b="0" i="0" u="none" strike="noStrike" cap="none">
              <a:solidFill>
                <a:schemeClr val="dk1"/>
              </a:solidFill>
              <a:latin typeface="Arial"/>
              <a:ea typeface="Arial"/>
              <a:cs typeface="Arial"/>
              <a:sym typeface="Arial"/>
            </a:endParaRPr>
          </a:p>
          <a:p>
            <a:pPr marL="457200" marR="0" lvl="0" indent="0" algn="l" rtl="0">
              <a:lnSpc>
                <a:spcPct val="122000"/>
              </a:lnSpc>
              <a:spcBef>
                <a:spcPts val="1600"/>
              </a:spcBef>
              <a:spcAft>
                <a:spcPts val="0"/>
              </a:spcAft>
              <a:buClr>
                <a:schemeClr val="dk1"/>
              </a:buClr>
              <a:buSzPts val="1100"/>
              <a:buFont typeface="Arial"/>
              <a:buNone/>
            </a:pPr>
            <a:r>
              <a:rPr lang="en" sz="1250" b="0" i="0" u="none" strike="noStrike" cap="none">
                <a:solidFill>
                  <a:schemeClr val="dk1"/>
                </a:solidFill>
                <a:latin typeface="Arial"/>
                <a:ea typeface="Arial"/>
                <a:cs typeface="Arial"/>
                <a:sym typeface="Arial"/>
              </a:rPr>
              <a:t>Team members who like routine, or who have developed close working relationships with colleagues, may find this stage difficult, particularly if their future now looks uncertain.</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24"/>
          <p:cNvSpPr txBox="1"/>
          <p:nvPr/>
        </p:nvSpPr>
        <p:spPr>
          <a:xfrm>
            <a:off x="6903700" y="4938200"/>
            <a:ext cx="2240400" cy="205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Helvetica Neue Light"/>
                <a:ea typeface="Helvetica Neue Light"/>
                <a:cs typeface="Helvetica Neue Light"/>
                <a:sym typeface="Helvetica Neue Light"/>
              </a:rPr>
              <a:t>Source: </a:t>
            </a:r>
            <a:r>
              <a:rPr lang="en" sz="600" b="0" i="0" u="sng" strike="noStrike" cap="none">
                <a:solidFill>
                  <a:schemeClr val="hlink"/>
                </a:solidFill>
                <a:latin typeface="Helvetica Neue Light"/>
                <a:ea typeface="Helvetica Neue Light"/>
                <a:cs typeface="Helvetica Neue Light"/>
                <a:sym typeface="Helvetica Neue Light"/>
                <a:hlinkClick r:id="rId4"/>
              </a:rPr>
              <a:t>Tuckman’s Model of Team Dynamics</a:t>
            </a:r>
            <a:endParaRPr sz="600" b="0" i="0" u="none" strike="noStrike" cap="none">
              <a:solidFill>
                <a:srgbClr val="000000"/>
              </a:solidFill>
              <a:latin typeface="Helvetica Neue Light"/>
              <a:ea typeface="Helvetica Neue Light"/>
              <a:cs typeface="Helvetica Neue Light"/>
              <a:sym typeface="Helvetica Neue Light"/>
            </a:endParaRPr>
          </a:p>
          <a:p>
            <a:pPr marL="0" marR="0" lvl="0" indent="0" algn="r"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5"/>
          <p:cNvSpPr txBox="1">
            <a:spLocks noGrp="1"/>
          </p:cNvSpPr>
          <p:nvPr>
            <p:ph type="title"/>
          </p:nvPr>
        </p:nvSpPr>
        <p:spPr>
          <a:xfrm>
            <a:off x="161925" y="85273"/>
            <a:ext cx="7886700" cy="6723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a:t>Stages of Team Development </a:t>
            </a:r>
            <a:endParaRPr/>
          </a:p>
        </p:txBody>
      </p:sp>
      <p:pic>
        <p:nvPicPr>
          <p:cNvPr id="288" name="Google Shape;288;p25"/>
          <p:cNvPicPr preferRelativeResize="0"/>
          <p:nvPr/>
        </p:nvPicPr>
        <p:blipFill rotWithShape="1">
          <a:blip r:embed="rId3">
            <a:alphaModFix/>
          </a:blip>
          <a:srcRect/>
          <a:stretch/>
        </p:blipFill>
        <p:spPr>
          <a:xfrm>
            <a:off x="152400" y="152400"/>
            <a:ext cx="9525" cy="9525"/>
          </a:xfrm>
          <a:prstGeom prst="rect">
            <a:avLst/>
          </a:prstGeom>
          <a:noFill/>
          <a:ln>
            <a:noFill/>
          </a:ln>
        </p:spPr>
      </p:pic>
      <p:sp>
        <p:nvSpPr>
          <p:cNvPr id="289" name="Google Shape;289;p25"/>
          <p:cNvSpPr txBox="1"/>
          <p:nvPr/>
        </p:nvSpPr>
        <p:spPr>
          <a:xfrm>
            <a:off x="294800" y="662500"/>
            <a:ext cx="8382300" cy="4177200"/>
          </a:xfrm>
          <a:prstGeom prst="rect">
            <a:avLst/>
          </a:prstGeom>
          <a:noFill/>
          <a:ln>
            <a:noFill/>
          </a:ln>
        </p:spPr>
        <p:txBody>
          <a:bodyPr spcFirstLastPara="1" wrap="square" lIns="91425" tIns="91425" rIns="91425" bIns="91425" anchor="t" anchorCtr="0">
            <a:noAutofit/>
          </a:bodyPr>
          <a:lstStyle/>
          <a:p>
            <a:pPr marL="0" marR="0" lvl="0" indent="0" algn="l" rtl="0">
              <a:lnSpc>
                <a:spcPct val="122000"/>
              </a:lnSpc>
              <a:spcBef>
                <a:spcPts val="1600"/>
              </a:spcBef>
              <a:spcAft>
                <a:spcPts val="0"/>
              </a:spcAft>
              <a:buClr>
                <a:schemeClr val="dk1"/>
              </a:buClr>
              <a:buSzPts val="1100"/>
              <a:buFont typeface="Arial"/>
              <a:buNone/>
            </a:pPr>
            <a:r>
              <a:rPr lang="en" sz="1250" b="1" i="0" u="none" strike="noStrike" cap="none">
                <a:solidFill>
                  <a:schemeClr val="dk1"/>
                </a:solidFill>
                <a:latin typeface="Arial"/>
                <a:ea typeface="Arial"/>
                <a:cs typeface="Arial"/>
                <a:sym typeface="Arial"/>
              </a:rPr>
              <a:t>SUCCESSFUL TEAMS - GROUP DEVELOPMENT - GOLDEN RULES</a:t>
            </a:r>
            <a:endParaRPr sz="1250" b="1" i="0" u="none" strike="noStrike" cap="none">
              <a:solidFill>
                <a:schemeClr val="dk1"/>
              </a:solidFill>
              <a:latin typeface="Arial"/>
              <a:ea typeface="Arial"/>
              <a:cs typeface="Arial"/>
              <a:sym typeface="Arial"/>
            </a:endParaRPr>
          </a:p>
          <a:p>
            <a:pPr marL="457200" marR="0" lvl="0" indent="-307975" algn="l" rtl="0">
              <a:lnSpc>
                <a:spcPct val="122000"/>
              </a:lnSpc>
              <a:spcBef>
                <a:spcPts val="1600"/>
              </a:spcBef>
              <a:spcAft>
                <a:spcPts val="0"/>
              </a:spcAft>
              <a:buClr>
                <a:schemeClr val="dk1"/>
              </a:buClr>
              <a:buSzPts val="1250"/>
              <a:buFont typeface="Arial"/>
              <a:buChar char="●"/>
            </a:pPr>
            <a:r>
              <a:rPr lang="en" sz="1250" b="0" i="0" u="none" strike="noStrike" cap="none">
                <a:solidFill>
                  <a:schemeClr val="dk1"/>
                </a:solidFill>
                <a:latin typeface="Arial"/>
                <a:ea typeface="Arial"/>
                <a:cs typeface="Arial"/>
                <a:sym typeface="Arial"/>
              </a:rPr>
              <a:t>Rotate the responsibility of group facilitation</a:t>
            </a:r>
            <a:endParaRPr sz="1250" b="0" i="0" u="none" strike="noStrike" cap="none">
              <a:solidFill>
                <a:schemeClr val="dk1"/>
              </a:solidFill>
              <a:latin typeface="Arial"/>
              <a:ea typeface="Arial"/>
              <a:cs typeface="Arial"/>
              <a:sym typeface="Arial"/>
            </a:endParaRPr>
          </a:p>
          <a:p>
            <a:pPr marL="457200" marR="0" lvl="0" indent="-307975" algn="l" rtl="0">
              <a:lnSpc>
                <a:spcPct val="122000"/>
              </a:lnSpc>
              <a:spcBef>
                <a:spcPts val="0"/>
              </a:spcBef>
              <a:spcAft>
                <a:spcPts val="0"/>
              </a:spcAft>
              <a:buClr>
                <a:schemeClr val="dk1"/>
              </a:buClr>
              <a:buSzPts val="1250"/>
              <a:buFont typeface="Arial"/>
              <a:buChar char="●"/>
            </a:pPr>
            <a:r>
              <a:rPr lang="en" sz="1250" b="0" i="0" u="none" strike="noStrike" cap="none">
                <a:solidFill>
                  <a:schemeClr val="dk1"/>
                </a:solidFill>
                <a:latin typeface="Arial"/>
                <a:ea typeface="Arial"/>
                <a:cs typeface="Arial"/>
                <a:sym typeface="Arial"/>
              </a:rPr>
              <a:t>The purpose and mission of the group must remain clear</a:t>
            </a:r>
            <a:endParaRPr sz="1250" b="0" i="0" u="none" strike="noStrike" cap="none">
              <a:solidFill>
                <a:schemeClr val="dk1"/>
              </a:solidFill>
              <a:latin typeface="Arial"/>
              <a:ea typeface="Arial"/>
              <a:cs typeface="Arial"/>
              <a:sym typeface="Arial"/>
            </a:endParaRPr>
          </a:p>
          <a:p>
            <a:pPr marL="457200" marR="0" lvl="0" indent="-307975" algn="l" rtl="0">
              <a:lnSpc>
                <a:spcPct val="122000"/>
              </a:lnSpc>
              <a:spcBef>
                <a:spcPts val="0"/>
              </a:spcBef>
              <a:spcAft>
                <a:spcPts val="0"/>
              </a:spcAft>
              <a:buClr>
                <a:schemeClr val="dk1"/>
              </a:buClr>
              <a:buSzPts val="1250"/>
              <a:buFont typeface="Arial"/>
              <a:buChar char="●"/>
            </a:pPr>
            <a:r>
              <a:rPr lang="en" sz="1250" b="0" i="0" u="none" strike="noStrike" cap="none">
                <a:solidFill>
                  <a:schemeClr val="dk1"/>
                </a:solidFill>
                <a:latin typeface="Arial"/>
                <a:ea typeface="Arial"/>
                <a:cs typeface="Arial"/>
                <a:sym typeface="Arial"/>
              </a:rPr>
              <a:t>Ground rules should be established and monitored</a:t>
            </a:r>
            <a:endParaRPr sz="1250" b="0" i="0" u="none" strike="noStrike" cap="none">
              <a:solidFill>
                <a:schemeClr val="dk1"/>
              </a:solidFill>
              <a:latin typeface="Arial"/>
              <a:ea typeface="Arial"/>
              <a:cs typeface="Arial"/>
              <a:sym typeface="Arial"/>
            </a:endParaRPr>
          </a:p>
          <a:p>
            <a:pPr marL="457200" marR="0" lvl="0" indent="-307975" algn="l" rtl="0">
              <a:lnSpc>
                <a:spcPct val="122000"/>
              </a:lnSpc>
              <a:spcBef>
                <a:spcPts val="0"/>
              </a:spcBef>
              <a:spcAft>
                <a:spcPts val="0"/>
              </a:spcAft>
              <a:buClr>
                <a:schemeClr val="dk1"/>
              </a:buClr>
              <a:buSzPts val="1250"/>
              <a:buFont typeface="Arial"/>
              <a:buChar char="●"/>
            </a:pPr>
            <a:r>
              <a:rPr lang="en" sz="1250" b="0" i="0" u="none" strike="noStrike" cap="none">
                <a:solidFill>
                  <a:schemeClr val="dk1"/>
                </a:solidFill>
                <a:latin typeface="Arial"/>
                <a:ea typeface="Arial"/>
                <a:cs typeface="Arial"/>
                <a:sym typeface="Arial"/>
              </a:rPr>
              <a:t>“Conflict is a normal” - and sometimes necessary piece</a:t>
            </a:r>
            <a:endParaRPr sz="1250" b="0" i="0" u="none" strike="noStrike" cap="none">
              <a:solidFill>
                <a:schemeClr val="dk1"/>
              </a:solidFill>
              <a:latin typeface="Arial"/>
              <a:ea typeface="Arial"/>
              <a:cs typeface="Arial"/>
              <a:sym typeface="Arial"/>
            </a:endParaRPr>
          </a:p>
          <a:p>
            <a:pPr marL="457200" marR="0" lvl="0" indent="-307975" algn="l" rtl="0">
              <a:lnSpc>
                <a:spcPct val="122000"/>
              </a:lnSpc>
              <a:spcBef>
                <a:spcPts val="0"/>
              </a:spcBef>
              <a:spcAft>
                <a:spcPts val="0"/>
              </a:spcAft>
              <a:buClr>
                <a:schemeClr val="dk1"/>
              </a:buClr>
              <a:buSzPts val="1250"/>
              <a:buFont typeface="Arial"/>
              <a:buChar char="●"/>
            </a:pPr>
            <a:r>
              <a:rPr lang="en" sz="1250" b="0" i="0" u="none" strike="noStrike" cap="none">
                <a:solidFill>
                  <a:schemeClr val="dk1"/>
                </a:solidFill>
                <a:latin typeface="Arial"/>
                <a:ea typeface="Arial"/>
                <a:cs typeface="Arial"/>
                <a:sym typeface="Arial"/>
              </a:rPr>
              <a:t>The groups is reminded to listen to each other</a:t>
            </a:r>
            <a:endParaRPr sz="1250" b="0" i="0" u="none" strike="noStrike" cap="none">
              <a:solidFill>
                <a:schemeClr val="dk1"/>
              </a:solidFill>
              <a:latin typeface="Arial"/>
              <a:ea typeface="Arial"/>
              <a:cs typeface="Arial"/>
              <a:sym typeface="Arial"/>
            </a:endParaRPr>
          </a:p>
          <a:p>
            <a:pPr marL="457200" marR="0" lvl="0" indent="-307975" algn="l" rtl="0">
              <a:lnSpc>
                <a:spcPct val="122000"/>
              </a:lnSpc>
              <a:spcBef>
                <a:spcPts val="0"/>
              </a:spcBef>
              <a:spcAft>
                <a:spcPts val="0"/>
              </a:spcAft>
              <a:buClr>
                <a:schemeClr val="dk1"/>
              </a:buClr>
              <a:buSzPts val="1250"/>
              <a:buFont typeface="Arial"/>
              <a:buChar char="●"/>
            </a:pPr>
            <a:r>
              <a:rPr lang="en" sz="1250" b="0" i="0" u="none" strike="noStrike" cap="none">
                <a:solidFill>
                  <a:schemeClr val="dk1"/>
                </a:solidFill>
                <a:latin typeface="Arial"/>
                <a:ea typeface="Arial"/>
                <a:cs typeface="Arial"/>
                <a:sym typeface="Arial"/>
              </a:rPr>
              <a:t>Wrap-up of each session is comprised using meaningful and constructive comments</a:t>
            </a:r>
            <a:endParaRPr sz="1250" b="0" i="0" u="none" strike="noStrike" cap="none">
              <a:solidFill>
                <a:schemeClr val="dk1"/>
              </a:solidFill>
              <a:latin typeface="Arial"/>
              <a:ea typeface="Arial"/>
              <a:cs typeface="Arial"/>
              <a:sym typeface="Arial"/>
            </a:endParaRPr>
          </a:p>
          <a:p>
            <a:pPr marL="457200" marR="0" lvl="0" indent="-307975" algn="l" rtl="0">
              <a:lnSpc>
                <a:spcPct val="122000"/>
              </a:lnSpc>
              <a:spcBef>
                <a:spcPts val="0"/>
              </a:spcBef>
              <a:spcAft>
                <a:spcPts val="0"/>
              </a:spcAft>
              <a:buClr>
                <a:schemeClr val="dk1"/>
              </a:buClr>
              <a:buSzPts val="1250"/>
              <a:buFont typeface="Arial"/>
              <a:buChar char="●"/>
            </a:pPr>
            <a:r>
              <a:rPr lang="en" sz="1250" b="0" i="0" u="none" strike="noStrike" cap="none">
                <a:solidFill>
                  <a:schemeClr val="dk1"/>
                </a:solidFill>
                <a:latin typeface="Arial"/>
                <a:ea typeface="Arial"/>
                <a:cs typeface="Arial"/>
                <a:sym typeface="Arial"/>
              </a:rPr>
              <a:t>Enable the group to be a “learning team”</a:t>
            </a:r>
            <a:endParaRPr sz="1250" b="0" i="0" u="none" strike="noStrike" cap="none">
              <a:solidFill>
                <a:schemeClr val="dk1"/>
              </a:solidFill>
              <a:latin typeface="Arial"/>
              <a:ea typeface="Arial"/>
              <a:cs typeface="Arial"/>
              <a:sym typeface="Arial"/>
            </a:endParaRPr>
          </a:p>
          <a:p>
            <a:pPr marL="0" marR="0" lvl="0" indent="0" algn="l" rtl="0">
              <a:lnSpc>
                <a:spcPct val="122000"/>
              </a:lnSpc>
              <a:spcBef>
                <a:spcPts val="1600"/>
              </a:spcBef>
              <a:spcAft>
                <a:spcPts val="0"/>
              </a:spcAft>
              <a:buClr>
                <a:schemeClr val="dk1"/>
              </a:buClr>
              <a:buSzPts val="1100"/>
              <a:buFont typeface="Arial"/>
              <a:buNone/>
            </a:pPr>
            <a:r>
              <a:rPr lang="en" sz="1250" b="1" i="0" u="none" strike="noStrike" cap="none">
                <a:solidFill>
                  <a:schemeClr val="dk1"/>
                </a:solidFill>
                <a:latin typeface="Arial"/>
                <a:ea typeface="Arial"/>
                <a:cs typeface="Arial"/>
                <a:sym typeface="Arial"/>
              </a:rPr>
              <a:t>PERFORMANCE &amp; GOALS - OVER TIME</a:t>
            </a:r>
            <a:endParaRPr sz="1250" b="1" i="0" u="none" strike="noStrike" cap="none">
              <a:solidFill>
                <a:schemeClr val="dk1"/>
              </a:solidFill>
              <a:latin typeface="Arial"/>
              <a:ea typeface="Arial"/>
              <a:cs typeface="Arial"/>
              <a:sym typeface="Arial"/>
            </a:endParaRPr>
          </a:p>
          <a:p>
            <a:pPr marL="457200" marR="0" lvl="0" indent="-307975" algn="l" rtl="0">
              <a:lnSpc>
                <a:spcPct val="122000"/>
              </a:lnSpc>
              <a:spcBef>
                <a:spcPts val="1600"/>
              </a:spcBef>
              <a:spcAft>
                <a:spcPts val="0"/>
              </a:spcAft>
              <a:buClr>
                <a:schemeClr val="dk1"/>
              </a:buClr>
              <a:buSzPts val="1250"/>
              <a:buFont typeface="Arial"/>
              <a:buChar char="●"/>
            </a:pPr>
            <a:r>
              <a:rPr lang="en" sz="1250" b="0" i="0" u="none" strike="noStrike" cap="none">
                <a:solidFill>
                  <a:schemeClr val="dk1"/>
                </a:solidFill>
                <a:latin typeface="Arial"/>
                <a:ea typeface="Arial"/>
                <a:cs typeface="Arial"/>
                <a:sym typeface="Arial"/>
              </a:rPr>
              <a:t>Tasks for projects can be delegated far out into the future</a:t>
            </a:r>
            <a:endParaRPr sz="1250" b="0" i="0" u="none" strike="noStrike" cap="none">
              <a:solidFill>
                <a:schemeClr val="dk1"/>
              </a:solidFill>
              <a:latin typeface="Arial"/>
              <a:ea typeface="Arial"/>
              <a:cs typeface="Arial"/>
              <a:sym typeface="Arial"/>
            </a:endParaRPr>
          </a:p>
          <a:p>
            <a:pPr marL="457200" marR="0" lvl="0" indent="-307975" algn="l" rtl="0">
              <a:lnSpc>
                <a:spcPct val="122000"/>
              </a:lnSpc>
              <a:spcBef>
                <a:spcPts val="0"/>
              </a:spcBef>
              <a:spcAft>
                <a:spcPts val="0"/>
              </a:spcAft>
              <a:buClr>
                <a:schemeClr val="dk1"/>
              </a:buClr>
              <a:buSzPts val="1250"/>
              <a:buFont typeface="Arial"/>
              <a:buChar char="●"/>
            </a:pPr>
            <a:r>
              <a:rPr lang="en" sz="1250" b="0" i="0" u="none" strike="noStrike" cap="none">
                <a:solidFill>
                  <a:schemeClr val="dk1"/>
                </a:solidFill>
                <a:latin typeface="Arial"/>
                <a:ea typeface="Arial"/>
                <a:cs typeface="Arial"/>
                <a:sym typeface="Arial"/>
              </a:rPr>
              <a:t>Team members can work independently</a:t>
            </a:r>
            <a:endParaRPr sz="1250" b="0" i="0" u="none" strike="noStrike" cap="none">
              <a:solidFill>
                <a:schemeClr val="dk1"/>
              </a:solidFill>
              <a:latin typeface="Arial"/>
              <a:ea typeface="Arial"/>
              <a:cs typeface="Arial"/>
              <a:sym typeface="Arial"/>
            </a:endParaRPr>
          </a:p>
          <a:p>
            <a:pPr marL="457200" marR="0" lvl="0" indent="-307975" algn="l" rtl="0">
              <a:lnSpc>
                <a:spcPct val="122000"/>
              </a:lnSpc>
              <a:spcBef>
                <a:spcPts val="0"/>
              </a:spcBef>
              <a:spcAft>
                <a:spcPts val="0"/>
              </a:spcAft>
              <a:buClr>
                <a:schemeClr val="dk1"/>
              </a:buClr>
              <a:buSzPts val="1250"/>
              <a:buFont typeface="Arial"/>
              <a:buChar char="●"/>
            </a:pPr>
            <a:r>
              <a:rPr lang="en" sz="1250" b="0" i="0" u="none" strike="noStrike" cap="none">
                <a:solidFill>
                  <a:schemeClr val="dk1"/>
                </a:solidFill>
                <a:latin typeface="Arial"/>
                <a:ea typeface="Arial"/>
                <a:cs typeface="Arial"/>
                <a:sym typeface="Arial"/>
              </a:rPr>
              <a:t>Scrum Masters can begin to focus on other teams and other projects - other goals and areas of work</a:t>
            </a:r>
            <a:endParaRPr sz="1250" b="0" i="0" u="none" strike="noStrike" cap="none">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3"/>
        <p:cNvGrpSpPr/>
        <p:nvPr/>
      </p:nvGrpSpPr>
      <p:grpSpPr>
        <a:xfrm>
          <a:off x="0" y="0"/>
          <a:ext cx="0" cy="0"/>
          <a:chOff x="0" y="0"/>
          <a:chExt cx="0" cy="0"/>
        </a:xfrm>
      </p:grpSpPr>
      <p:sp>
        <p:nvSpPr>
          <p:cNvPr id="294" name="Google Shape;294;p26"/>
          <p:cNvSpPr/>
          <p:nvPr/>
        </p:nvSpPr>
        <p:spPr>
          <a:xfrm>
            <a:off x="2282725" y="2046675"/>
            <a:ext cx="1919100" cy="1406400"/>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000" b="0" i="0" u="none" strike="noStrike" cap="none">
                <a:solidFill>
                  <a:srgbClr val="FFFFFF"/>
                </a:solidFill>
                <a:latin typeface="Helvetica Neue Light"/>
                <a:ea typeface="Helvetica Neue Light"/>
                <a:cs typeface="Helvetica Neue Light"/>
                <a:sym typeface="Helvetica Neue Light"/>
              </a:rPr>
              <a:t>Leadership</a:t>
            </a: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95" name="Google Shape;295;p26"/>
          <p:cNvSpPr/>
          <p:nvPr/>
        </p:nvSpPr>
        <p:spPr>
          <a:xfrm>
            <a:off x="6456525" y="2046675"/>
            <a:ext cx="1974000" cy="14064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000" b="0" i="0" u="none" strike="noStrike" cap="none">
                <a:solidFill>
                  <a:srgbClr val="000000"/>
                </a:solidFill>
                <a:latin typeface="Helvetica Neue Light"/>
                <a:ea typeface="Helvetica Neue Light"/>
                <a:cs typeface="Helvetica Neue Light"/>
                <a:sym typeface="Helvetica Neue Light"/>
              </a:rPr>
              <a:t>Agility</a:t>
            </a:r>
            <a:endParaRPr sz="2000" b="0" i="0" u="none" strike="noStrike" cap="none">
              <a:solidFill>
                <a:srgbClr val="000000"/>
              </a:solidFill>
              <a:latin typeface="Helvetica Neue Light"/>
              <a:ea typeface="Helvetica Neue Light"/>
              <a:cs typeface="Helvetica Neue Light"/>
              <a:sym typeface="Helvetica Neue Light"/>
            </a:endParaRPr>
          </a:p>
        </p:txBody>
      </p:sp>
      <p:sp>
        <p:nvSpPr>
          <p:cNvPr id="296" name="Google Shape;296;p26"/>
          <p:cNvSpPr/>
          <p:nvPr/>
        </p:nvSpPr>
        <p:spPr>
          <a:xfrm>
            <a:off x="370724" y="2046675"/>
            <a:ext cx="1744200" cy="1406400"/>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000" b="0" i="0" u="none" strike="noStrike" cap="none">
                <a:solidFill>
                  <a:srgbClr val="FFFFFF"/>
                </a:solidFill>
                <a:latin typeface="Helvetica Neue Light"/>
                <a:ea typeface="Helvetica Neue Light"/>
                <a:cs typeface="Helvetica Neue Light"/>
                <a:sym typeface="Helvetica Neue Light"/>
              </a:rPr>
              <a:t>Kanban</a:t>
            </a: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97" name="Google Shape;297;p26"/>
          <p:cNvSpPr txBox="1"/>
          <p:nvPr/>
        </p:nvSpPr>
        <p:spPr>
          <a:xfrm>
            <a:off x="901200" y="489650"/>
            <a:ext cx="8166600" cy="51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rgbClr val="FFFFFF"/>
                </a:solidFill>
                <a:latin typeface="Helvetica Neue"/>
                <a:ea typeface="Helvetica Neue"/>
                <a:cs typeface="Helvetica Neue"/>
                <a:sym typeface="Helvetica Neue"/>
              </a:rPr>
              <a:t>Agenda</a:t>
            </a:r>
            <a:endParaRPr sz="2400" b="1" i="0" u="none" strike="noStrike" cap="none">
              <a:solidFill>
                <a:srgbClr val="FFFFFF"/>
              </a:solidFill>
              <a:latin typeface="Helvetica Neue"/>
              <a:ea typeface="Helvetica Neue"/>
              <a:cs typeface="Helvetica Neue"/>
              <a:sym typeface="Helvetica Neue"/>
            </a:endParaRPr>
          </a:p>
        </p:txBody>
      </p:sp>
      <p:sp>
        <p:nvSpPr>
          <p:cNvPr id="298" name="Google Shape;298;p26"/>
          <p:cNvSpPr/>
          <p:nvPr/>
        </p:nvSpPr>
        <p:spPr>
          <a:xfrm>
            <a:off x="4369624" y="2046675"/>
            <a:ext cx="1919100" cy="1406400"/>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 sz="2000" b="0" i="0" u="none" strike="noStrike" cap="none">
                <a:solidFill>
                  <a:srgbClr val="FFFFFF"/>
                </a:solidFill>
                <a:latin typeface="Helvetica Neue Light"/>
                <a:ea typeface="Helvetica Neue Light"/>
                <a:cs typeface="Helvetica Neue Light"/>
                <a:sym typeface="Helvetica Neue Light"/>
              </a:rPr>
              <a:t>Development</a:t>
            </a:r>
            <a:endParaRPr sz="2000" b="0" i="0" u="none" strike="noStrike" cap="none">
              <a:solidFill>
                <a:srgbClr val="FFFFFF"/>
              </a:solidFill>
              <a:latin typeface="Helvetica Neue Light"/>
              <a:ea typeface="Helvetica Neue Light"/>
              <a:cs typeface="Helvetica Neue Light"/>
              <a:sym typeface="Helvetica Neue 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7"/>
          <p:cNvSpPr txBox="1">
            <a:spLocks noGrp="1"/>
          </p:cNvSpPr>
          <p:nvPr>
            <p:ph type="title"/>
          </p:nvPr>
        </p:nvSpPr>
        <p:spPr>
          <a:xfrm>
            <a:off x="294800" y="333748"/>
            <a:ext cx="7886700" cy="6723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a:t>Path to Agility - </a:t>
            </a:r>
            <a:r>
              <a:rPr lang="en" b="0" i="1"/>
              <a:t>“</a:t>
            </a:r>
            <a:r>
              <a:rPr lang="en" i="1"/>
              <a:t>Just </a:t>
            </a:r>
            <a:r>
              <a:rPr lang="en" b="0" i="1"/>
              <a:t>get started, then get better”</a:t>
            </a:r>
            <a:r>
              <a:rPr lang="en" b="0"/>
              <a:t> - A. Hudson</a:t>
            </a:r>
            <a:endParaRPr b="0"/>
          </a:p>
        </p:txBody>
      </p:sp>
      <p:sp>
        <p:nvSpPr>
          <p:cNvPr id="304" name="Google Shape;304;p27"/>
          <p:cNvSpPr/>
          <p:nvPr/>
        </p:nvSpPr>
        <p:spPr>
          <a:xfrm>
            <a:off x="378600" y="3044100"/>
            <a:ext cx="356100" cy="383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5" name="Google Shape;305;p27"/>
          <p:cNvPicPr preferRelativeResize="0"/>
          <p:nvPr/>
        </p:nvPicPr>
        <p:blipFill rotWithShape="1">
          <a:blip r:embed="rId3">
            <a:alphaModFix/>
          </a:blip>
          <a:srcRect/>
          <a:stretch/>
        </p:blipFill>
        <p:spPr>
          <a:xfrm>
            <a:off x="152400" y="152400"/>
            <a:ext cx="9525" cy="9525"/>
          </a:xfrm>
          <a:prstGeom prst="rect">
            <a:avLst/>
          </a:prstGeom>
          <a:noFill/>
          <a:ln>
            <a:noFill/>
          </a:ln>
        </p:spPr>
      </p:pic>
      <p:sp>
        <p:nvSpPr>
          <p:cNvPr id="306" name="Google Shape;306;p27"/>
          <p:cNvSpPr txBox="1"/>
          <p:nvPr/>
        </p:nvSpPr>
        <p:spPr>
          <a:xfrm>
            <a:off x="294800" y="1209150"/>
            <a:ext cx="8382300" cy="417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100"/>
              <a:buFont typeface="Arial"/>
              <a:buNone/>
            </a:pPr>
            <a:endParaRPr sz="1100" b="0" i="1" u="none" strike="noStrike" cap="none">
              <a:solidFill>
                <a:srgbClr val="000000"/>
              </a:solidFill>
              <a:latin typeface="Arial"/>
              <a:ea typeface="Arial"/>
              <a:cs typeface="Arial"/>
              <a:sym typeface="Arial"/>
            </a:endParaRPr>
          </a:p>
          <a:p>
            <a:pPr marL="0" marR="0" lvl="0" indent="0" algn="l" rtl="0">
              <a:lnSpc>
                <a:spcPct val="88235"/>
              </a:lnSpc>
              <a:spcBef>
                <a:spcPts val="0"/>
              </a:spcBef>
              <a:spcAft>
                <a:spcPts val="0"/>
              </a:spcAft>
              <a:buClr>
                <a:schemeClr val="dk1"/>
              </a:buClr>
              <a:buSzPts val="1100"/>
              <a:buFont typeface="Arial"/>
              <a:buNone/>
            </a:pPr>
            <a:r>
              <a:rPr lang="en" sz="1500" b="1" i="0" u="none" strike="noStrike" cap="none">
                <a:solidFill>
                  <a:schemeClr val="dk1"/>
                </a:solidFill>
                <a:latin typeface="Arial"/>
                <a:ea typeface="Arial"/>
                <a:cs typeface="Arial"/>
                <a:sym typeface="Arial"/>
              </a:rPr>
              <a:t>Avoid making hard decisions at your dumbest point </a:t>
            </a:r>
            <a:endParaRPr sz="1500" b="1" i="0" u="none" strike="noStrike" cap="none">
              <a:solidFill>
                <a:schemeClr val="dk1"/>
              </a:solidFill>
              <a:latin typeface="Arial"/>
              <a:ea typeface="Arial"/>
              <a:cs typeface="Arial"/>
              <a:sym typeface="Arial"/>
            </a:endParaRPr>
          </a:p>
          <a:p>
            <a:pPr marL="457200" marR="0" lvl="0" indent="0" algn="l" rtl="0">
              <a:lnSpc>
                <a:spcPct val="115000"/>
              </a:lnSpc>
              <a:spcBef>
                <a:spcPts val="800"/>
              </a:spcBef>
              <a:spcAft>
                <a:spcPts val="0"/>
              </a:spcAft>
              <a:buClr>
                <a:schemeClr val="dk1"/>
              </a:buClr>
              <a:buSzPts val="1100"/>
              <a:buFont typeface="Arial"/>
              <a:buNone/>
            </a:pPr>
            <a:r>
              <a:rPr lang="en" sz="1150" b="0" i="0" u="none" strike="noStrike" cap="none">
                <a:solidFill>
                  <a:schemeClr val="dk1"/>
                </a:solidFill>
                <a:latin typeface="Arial"/>
                <a:ea typeface="Arial"/>
                <a:cs typeface="Arial"/>
                <a:sym typeface="Arial"/>
              </a:rPr>
              <a:t>When we begin a project, we rarely have a complete idea of what it takes to complete it or even if the requirements are 100% accurate. </a:t>
            </a:r>
            <a:endParaRPr sz="1150" b="0" i="0" u="none" strike="noStrike" cap="none">
              <a:solidFill>
                <a:schemeClr val="dk1"/>
              </a:solidFill>
              <a:latin typeface="Arial"/>
              <a:ea typeface="Arial"/>
              <a:cs typeface="Arial"/>
              <a:sym typeface="Arial"/>
            </a:endParaRPr>
          </a:p>
          <a:p>
            <a:pPr marL="457200" marR="0" lvl="0" indent="0" algn="l" rtl="0">
              <a:lnSpc>
                <a:spcPct val="115000"/>
              </a:lnSpc>
              <a:spcBef>
                <a:spcPts val="1200"/>
              </a:spcBef>
              <a:spcAft>
                <a:spcPts val="0"/>
              </a:spcAft>
              <a:buClr>
                <a:schemeClr val="dk1"/>
              </a:buClr>
              <a:buSzPts val="1100"/>
              <a:buFont typeface="Arial"/>
              <a:buNone/>
            </a:pPr>
            <a:r>
              <a:rPr lang="en" sz="1150" b="0" i="0" u="none" strike="noStrike" cap="none">
                <a:solidFill>
                  <a:schemeClr val="dk1"/>
                </a:solidFill>
                <a:latin typeface="Arial"/>
                <a:ea typeface="Arial"/>
                <a:cs typeface="Arial"/>
                <a:sym typeface="Arial"/>
              </a:rPr>
              <a:t>Yet, we still want to plan right down to the second. Don’t fall into this trap, even if having a precise plan gives you and stakeholders comfort.  </a:t>
            </a:r>
            <a:endParaRPr sz="1150" b="0" i="0" u="none" strike="noStrike" cap="none">
              <a:solidFill>
                <a:schemeClr val="dk1"/>
              </a:solidFill>
              <a:latin typeface="Arial"/>
              <a:ea typeface="Arial"/>
              <a:cs typeface="Arial"/>
              <a:sym typeface="Arial"/>
            </a:endParaRPr>
          </a:p>
          <a:p>
            <a:pPr marL="457200" marR="0" lvl="0" indent="0" algn="l" rtl="0">
              <a:lnSpc>
                <a:spcPct val="115000"/>
              </a:lnSpc>
              <a:spcBef>
                <a:spcPts val="1200"/>
              </a:spcBef>
              <a:spcAft>
                <a:spcPts val="1200"/>
              </a:spcAft>
              <a:buClr>
                <a:schemeClr val="dk1"/>
              </a:buClr>
              <a:buSzPts val="1100"/>
              <a:buFont typeface="Arial"/>
              <a:buNone/>
            </a:pPr>
            <a:r>
              <a:rPr lang="en" sz="1150" b="0" i="0" u="none" strike="noStrike" cap="none">
                <a:solidFill>
                  <a:schemeClr val="dk1"/>
                </a:solidFill>
                <a:latin typeface="Arial"/>
                <a:ea typeface="Arial"/>
                <a:cs typeface="Arial"/>
                <a:sym typeface="Arial"/>
              </a:rPr>
              <a:t>The more precise a plan is in the beginning is, the </a:t>
            </a:r>
            <a:r>
              <a:rPr lang="en" sz="1150" b="0" i="0" u="sng" strike="noStrike" cap="none">
                <a:solidFill>
                  <a:schemeClr val="dk1"/>
                </a:solidFill>
                <a:latin typeface="Arial"/>
                <a:ea typeface="Arial"/>
                <a:cs typeface="Arial"/>
                <a:sym typeface="Arial"/>
              </a:rPr>
              <a:t>more than often it is greatly inaccurate</a:t>
            </a:r>
            <a:r>
              <a:rPr lang="en" sz="1150" b="0" i="0" u="none" strike="noStrike" cap="none">
                <a:solidFill>
                  <a:schemeClr val="dk1"/>
                </a:solidFill>
                <a:latin typeface="Arial"/>
                <a:ea typeface="Arial"/>
                <a:cs typeface="Arial"/>
                <a:sym typeface="Arial"/>
              </a:rPr>
              <a:t>, </a:t>
            </a:r>
            <a:r>
              <a:rPr lang="en" sz="1150" b="0" i="0" u="sng" strike="noStrike" cap="none">
                <a:solidFill>
                  <a:schemeClr val="dk1"/>
                </a:solidFill>
                <a:latin typeface="Arial"/>
                <a:ea typeface="Arial"/>
                <a:cs typeface="Arial"/>
                <a:sym typeface="Arial"/>
              </a:rPr>
              <a:t>when compared to the outcome of a finished project.</a:t>
            </a:r>
            <a:endParaRPr sz="1150" b="0" i="0" u="sng" strike="noStrike" cap="none">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8"/>
          <p:cNvSpPr txBox="1">
            <a:spLocks noGrp="1"/>
          </p:cNvSpPr>
          <p:nvPr>
            <p:ph type="title"/>
          </p:nvPr>
        </p:nvSpPr>
        <p:spPr>
          <a:xfrm>
            <a:off x="161925" y="85273"/>
            <a:ext cx="7886700" cy="6723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a:t>Path to Agility - </a:t>
            </a:r>
            <a:r>
              <a:rPr lang="en" b="0"/>
              <a:t>Project </a:t>
            </a:r>
            <a:r>
              <a:rPr lang="en"/>
              <a:t>Conception</a:t>
            </a:r>
            <a:r>
              <a:rPr lang="en" b="0"/>
              <a:t> &amp; Kickoff</a:t>
            </a:r>
            <a:endParaRPr b="0"/>
          </a:p>
        </p:txBody>
      </p:sp>
      <p:pic>
        <p:nvPicPr>
          <p:cNvPr id="312" name="Google Shape;312;p28"/>
          <p:cNvPicPr preferRelativeResize="0"/>
          <p:nvPr/>
        </p:nvPicPr>
        <p:blipFill rotWithShape="1">
          <a:blip r:embed="rId3">
            <a:alphaModFix/>
          </a:blip>
          <a:srcRect/>
          <a:stretch/>
        </p:blipFill>
        <p:spPr>
          <a:xfrm>
            <a:off x="152400" y="152400"/>
            <a:ext cx="9525" cy="9525"/>
          </a:xfrm>
          <a:prstGeom prst="rect">
            <a:avLst/>
          </a:prstGeom>
          <a:noFill/>
          <a:ln>
            <a:noFill/>
          </a:ln>
        </p:spPr>
      </p:pic>
      <p:sp>
        <p:nvSpPr>
          <p:cNvPr id="313" name="Google Shape;313;p28"/>
          <p:cNvSpPr txBox="1"/>
          <p:nvPr/>
        </p:nvSpPr>
        <p:spPr>
          <a:xfrm>
            <a:off x="593075" y="662500"/>
            <a:ext cx="8084100" cy="417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en" sz="1100" b="1" i="0" u="none" strike="noStrike" cap="none">
                <a:solidFill>
                  <a:schemeClr val="dk1"/>
                </a:solidFill>
                <a:latin typeface="Roboto"/>
                <a:ea typeface="Roboto"/>
                <a:cs typeface="Roboto"/>
                <a:sym typeface="Roboto"/>
              </a:rPr>
              <a:t>What is Product Requirement Document (PRD)? </a:t>
            </a:r>
            <a:endParaRPr sz="1100" b="1" i="0" u="none" strike="noStrike" cap="none">
              <a:solidFill>
                <a:schemeClr val="dk1"/>
              </a:solidFill>
              <a:latin typeface="Roboto"/>
              <a:ea typeface="Roboto"/>
              <a:cs typeface="Roboto"/>
              <a:sym typeface="Roboto"/>
            </a:endParaRPr>
          </a:p>
          <a:p>
            <a:pPr marL="457200" marR="0" lvl="0" indent="-298450" algn="l" rtl="0">
              <a:lnSpc>
                <a:spcPct val="115000"/>
              </a:lnSpc>
              <a:spcBef>
                <a:spcPts val="0"/>
              </a:spcBef>
              <a:spcAft>
                <a:spcPts val="0"/>
              </a:spcAft>
              <a:buClr>
                <a:schemeClr val="dk1"/>
              </a:buClr>
              <a:buSzPts val="1100"/>
              <a:buFont typeface="Roboto"/>
              <a:buChar char="●"/>
            </a:pPr>
            <a:r>
              <a:rPr lang="en" sz="1100" b="0" i="0" u="none" strike="noStrike" cap="none">
                <a:solidFill>
                  <a:schemeClr val="dk1"/>
                </a:solidFill>
                <a:latin typeface="Roboto"/>
                <a:ea typeface="Roboto"/>
                <a:cs typeface="Roboto"/>
                <a:sym typeface="Roboto"/>
              </a:rPr>
              <a:t>Definition of product or system functionality, and the associated benefits  </a:t>
            </a:r>
            <a:endParaRPr sz="1100" b="0" i="0" u="none" strike="noStrike" cap="none">
              <a:solidFill>
                <a:schemeClr val="dk1"/>
              </a:solidFill>
              <a:latin typeface="Roboto"/>
              <a:ea typeface="Roboto"/>
              <a:cs typeface="Roboto"/>
              <a:sym typeface="Roboto"/>
            </a:endParaRPr>
          </a:p>
          <a:p>
            <a:pPr marL="457200" marR="0" lvl="0" indent="-298450" algn="l" rtl="0">
              <a:lnSpc>
                <a:spcPct val="115000"/>
              </a:lnSpc>
              <a:spcBef>
                <a:spcPts val="0"/>
              </a:spcBef>
              <a:spcAft>
                <a:spcPts val="0"/>
              </a:spcAft>
              <a:buClr>
                <a:schemeClr val="dk1"/>
              </a:buClr>
              <a:buSzPts val="1100"/>
              <a:buFont typeface="Roboto"/>
              <a:buChar char="●"/>
            </a:pPr>
            <a:r>
              <a:rPr lang="en" sz="1100" b="0" i="0" u="none" strike="noStrike" cap="none">
                <a:solidFill>
                  <a:schemeClr val="dk1"/>
                </a:solidFill>
                <a:latin typeface="Roboto"/>
                <a:ea typeface="Roboto"/>
                <a:cs typeface="Roboto"/>
                <a:sym typeface="Roboto"/>
              </a:rPr>
              <a:t>Includes core objective, the customer, true value, users and their interactions, design, success criteria</a:t>
            </a:r>
            <a:endParaRPr sz="1100" b="0" i="0" u="none" strike="noStrike" cap="none">
              <a:solidFill>
                <a:schemeClr val="dk1"/>
              </a:solidFill>
              <a:latin typeface="Roboto"/>
              <a:ea typeface="Roboto"/>
              <a:cs typeface="Roboto"/>
              <a:sym typeface="Roboto"/>
            </a:endParaRPr>
          </a:p>
          <a:p>
            <a:pPr marL="914400" marR="0" lvl="1" indent="-298450" algn="l" rtl="0">
              <a:lnSpc>
                <a:spcPct val="115000"/>
              </a:lnSpc>
              <a:spcBef>
                <a:spcPts val="0"/>
              </a:spcBef>
              <a:spcAft>
                <a:spcPts val="0"/>
              </a:spcAft>
              <a:buClr>
                <a:schemeClr val="dk1"/>
              </a:buClr>
              <a:buSzPts val="1100"/>
              <a:buFont typeface="Roboto"/>
              <a:buChar char="○"/>
            </a:pPr>
            <a:r>
              <a:rPr lang="en" sz="1100" b="0" i="0" u="none" strike="noStrike" cap="none">
                <a:solidFill>
                  <a:schemeClr val="dk1"/>
                </a:solidFill>
                <a:latin typeface="Roboto"/>
                <a:ea typeface="Roboto"/>
                <a:cs typeface="Roboto"/>
                <a:sym typeface="Roboto"/>
              </a:rPr>
              <a:t>Additional information: (</a:t>
            </a:r>
            <a:r>
              <a:rPr lang="en" sz="1100" b="0" i="1" u="none" strike="noStrike" cap="none">
                <a:solidFill>
                  <a:schemeClr val="dk1"/>
                </a:solidFill>
                <a:latin typeface="Roboto"/>
                <a:ea typeface="Roboto"/>
                <a:cs typeface="Roboto"/>
                <a:sym typeface="Roboto"/>
              </a:rPr>
              <a:t>project dependant &amp; optional):</a:t>
            </a:r>
            <a:r>
              <a:rPr lang="en" sz="1100" b="0" i="0" u="none" strike="noStrike" cap="none">
                <a:solidFill>
                  <a:schemeClr val="dk1"/>
                </a:solidFill>
                <a:latin typeface="Roboto"/>
                <a:ea typeface="Roboto"/>
                <a:cs typeface="Roboto"/>
                <a:sym typeface="Roboto"/>
              </a:rPr>
              <a:t> client expectations &amp; assumptions, risk, design or user stories, technical dependencies,  timeline, cost, cost savings, developer &amp; associate hours, etc </a:t>
            </a:r>
            <a:endParaRPr sz="1100" b="0" i="1" u="none" strike="noStrike" cap="none">
              <a:solidFill>
                <a:schemeClr val="dk1"/>
              </a:solidFill>
              <a:latin typeface="Roboto"/>
              <a:ea typeface="Roboto"/>
              <a:cs typeface="Roboto"/>
              <a:sym typeface="Roboto"/>
            </a:endParaRPr>
          </a:p>
          <a:p>
            <a:pPr marL="457200" marR="0" lvl="0" indent="-298450" algn="l" rtl="0">
              <a:lnSpc>
                <a:spcPct val="115000"/>
              </a:lnSpc>
              <a:spcBef>
                <a:spcPts val="0"/>
              </a:spcBef>
              <a:spcAft>
                <a:spcPts val="0"/>
              </a:spcAft>
              <a:buClr>
                <a:schemeClr val="dk1"/>
              </a:buClr>
              <a:buSzPts val="1100"/>
              <a:buFont typeface="Roboto"/>
              <a:buChar char="●"/>
            </a:pPr>
            <a:r>
              <a:rPr lang="en" sz="1100" b="0" i="0" u="none" strike="noStrike" cap="none">
                <a:solidFill>
                  <a:schemeClr val="dk1"/>
                </a:solidFill>
                <a:latin typeface="Roboto"/>
                <a:ea typeface="Roboto"/>
                <a:cs typeface="Roboto"/>
                <a:sym typeface="Roboto"/>
              </a:rPr>
              <a:t>Contains all the requirements for a product so that the product development team can understand what that product should do, as well as the definition of “done”.</a:t>
            </a:r>
            <a:endParaRPr sz="1100" b="0" i="0" u="none" strike="noStrike" cap="none">
              <a:solidFill>
                <a:schemeClr val="dk1"/>
              </a:solidFill>
              <a:latin typeface="Roboto"/>
              <a:ea typeface="Roboto"/>
              <a:cs typeface="Roboto"/>
              <a:sym typeface="Roboto"/>
            </a:endParaRPr>
          </a:p>
          <a:p>
            <a:pPr marL="457200" marR="0" lvl="0" indent="-298450" algn="l" rtl="0">
              <a:lnSpc>
                <a:spcPct val="115000"/>
              </a:lnSpc>
              <a:spcBef>
                <a:spcPts val="0"/>
              </a:spcBef>
              <a:spcAft>
                <a:spcPts val="0"/>
              </a:spcAft>
              <a:buClr>
                <a:schemeClr val="dk1"/>
              </a:buClr>
              <a:buSzPts val="1100"/>
              <a:buFont typeface="Roboto"/>
              <a:buChar char="●"/>
            </a:pPr>
            <a:r>
              <a:rPr lang="en" sz="1100" b="0" i="0" u="none" strike="noStrike" cap="none">
                <a:solidFill>
                  <a:schemeClr val="dk1"/>
                </a:solidFill>
                <a:latin typeface="Roboto"/>
                <a:ea typeface="Roboto"/>
                <a:cs typeface="Roboto"/>
                <a:sym typeface="Roboto"/>
              </a:rPr>
              <a:t>Died with Waterfall….</a:t>
            </a:r>
            <a:endParaRPr sz="1100" b="0" i="0" u="none" strike="noStrike" cap="none">
              <a:solidFill>
                <a:schemeClr val="dk1"/>
              </a:solidFill>
              <a:latin typeface="Roboto"/>
              <a:ea typeface="Roboto"/>
              <a:cs typeface="Roboto"/>
              <a:sym typeface="Roboto"/>
            </a:endParaRPr>
          </a:p>
          <a:p>
            <a:pPr marL="0" marR="0" lvl="0" indent="0" algn="l" rtl="0">
              <a:lnSpc>
                <a:spcPct val="115000"/>
              </a:lnSpc>
              <a:spcBef>
                <a:spcPts val="1000"/>
              </a:spcBef>
              <a:spcAft>
                <a:spcPts val="0"/>
              </a:spcAft>
              <a:buClr>
                <a:srgbClr val="000000"/>
              </a:buClr>
              <a:buSzPts val="1100"/>
              <a:buFont typeface="Arial"/>
              <a:buNone/>
            </a:pPr>
            <a:r>
              <a:rPr lang="en" sz="1100" b="1" i="0" u="none" strike="noStrike" cap="none">
                <a:solidFill>
                  <a:schemeClr val="dk1"/>
                </a:solidFill>
                <a:latin typeface="Roboto"/>
                <a:ea typeface="Roboto"/>
                <a:cs typeface="Roboto"/>
                <a:sym typeface="Roboto"/>
              </a:rPr>
              <a:t>Is it still essential?  Absolutely! </a:t>
            </a:r>
            <a:endParaRPr sz="1100" b="1" i="0" u="none" strike="noStrike" cap="none">
              <a:solidFill>
                <a:schemeClr val="dk1"/>
              </a:solidFill>
              <a:latin typeface="Roboto"/>
              <a:ea typeface="Roboto"/>
              <a:cs typeface="Roboto"/>
              <a:sym typeface="Roboto"/>
            </a:endParaRPr>
          </a:p>
          <a:p>
            <a:pPr marL="457200" marR="0" lvl="0" indent="-298450" algn="l" rtl="0">
              <a:lnSpc>
                <a:spcPct val="115000"/>
              </a:lnSpc>
              <a:spcBef>
                <a:spcPts val="0"/>
              </a:spcBef>
              <a:spcAft>
                <a:spcPts val="0"/>
              </a:spcAft>
              <a:buClr>
                <a:schemeClr val="dk1"/>
              </a:buClr>
              <a:buSzPts val="1100"/>
              <a:buFont typeface="Roboto"/>
              <a:buChar char="●"/>
            </a:pPr>
            <a:r>
              <a:rPr lang="en" sz="1100" b="0" i="0" u="none" strike="noStrike" cap="none">
                <a:solidFill>
                  <a:schemeClr val="dk1"/>
                </a:solidFill>
                <a:latin typeface="Roboto"/>
                <a:ea typeface="Roboto"/>
                <a:cs typeface="Roboto"/>
                <a:sym typeface="Roboto"/>
              </a:rPr>
              <a:t>It is the platform to initiate a project</a:t>
            </a:r>
            <a:endParaRPr sz="1100" b="0" i="0" u="none" strike="noStrike" cap="none">
              <a:solidFill>
                <a:schemeClr val="dk1"/>
              </a:solidFill>
              <a:latin typeface="Roboto"/>
              <a:ea typeface="Roboto"/>
              <a:cs typeface="Roboto"/>
              <a:sym typeface="Roboto"/>
            </a:endParaRPr>
          </a:p>
          <a:p>
            <a:pPr marL="457200" marR="0" lvl="0" indent="-298450" algn="l" rtl="0">
              <a:lnSpc>
                <a:spcPct val="115000"/>
              </a:lnSpc>
              <a:spcBef>
                <a:spcPts val="0"/>
              </a:spcBef>
              <a:spcAft>
                <a:spcPts val="0"/>
              </a:spcAft>
              <a:buClr>
                <a:schemeClr val="dk1"/>
              </a:buClr>
              <a:buSzPts val="1100"/>
              <a:buFont typeface="Roboto"/>
              <a:buChar char="●"/>
            </a:pPr>
            <a:r>
              <a:rPr lang="en" sz="1100" b="0" i="0" u="none" strike="noStrike" cap="none">
                <a:solidFill>
                  <a:schemeClr val="dk1"/>
                </a:solidFill>
                <a:latin typeface="Roboto"/>
                <a:ea typeface="Roboto"/>
                <a:cs typeface="Roboto"/>
                <a:sym typeface="Roboto"/>
              </a:rPr>
              <a:t>The list of individual work tasks, order of operations and artifacts to serve and support the initial scrutiny</a:t>
            </a:r>
            <a:endParaRPr sz="1100" b="0" i="0" u="none" strike="noStrike" cap="none">
              <a:solidFill>
                <a:schemeClr val="dk1"/>
              </a:solidFill>
              <a:latin typeface="Roboto"/>
              <a:ea typeface="Roboto"/>
              <a:cs typeface="Roboto"/>
              <a:sym typeface="Roboto"/>
            </a:endParaRPr>
          </a:p>
          <a:p>
            <a:pPr marL="457200" marR="0" lvl="0" indent="-298450" algn="l" rtl="0">
              <a:lnSpc>
                <a:spcPct val="115000"/>
              </a:lnSpc>
              <a:spcBef>
                <a:spcPts val="0"/>
              </a:spcBef>
              <a:spcAft>
                <a:spcPts val="0"/>
              </a:spcAft>
              <a:buClr>
                <a:schemeClr val="dk1"/>
              </a:buClr>
              <a:buSzPts val="1100"/>
              <a:buFont typeface="Roboto"/>
              <a:buChar char="●"/>
            </a:pPr>
            <a:r>
              <a:rPr lang="en" sz="1100" b="0" i="0" u="none" strike="noStrike" cap="none">
                <a:solidFill>
                  <a:schemeClr val="dk1"/>
                </a:solidFill>
                <a:latin typeface="Roboto"/>
                <a:ea typeface="Roboto"/>
                <a:cs typeface="Roboto"/>
                <a:sym typeface="Roboto"/>
              </a:rPr>
              <a:t>The lists can be broken down into their essential functional modules and parts</a:t>
            </a:r>
            <a:endParaRPr sz="1100" b="0" i="0" u="none" strike="noStrike" cap="none">
              <a:solidFill>
                <a:schemeClr val="dk1"/>
              </a:solidFill>
              <a:latin typeface="Roboto"/>
              <a:ea typeface="Roboto"/>
              <a:cs typeface="Roboto"/>
              <a:sym typeface="Roboto"/>
            </a:endParaRPr>
          </a:p>
          <a:p>
            <a:pPr marL="457200" marR="0" lvl="0" indent="-298450" algn="l" rtl="0">
              <a:lnSpc>
                <a:spcPct val="115000"/>
              </a:lnSpc>
              <a:spcBef>
                <a:spcPts val="0"/>
              </a:spcBef>
              <a:spcAft>
                <a:spcPts val="0"/>
              </a:spcAft>
              <a:buClr>
                <a:schemeClr val="dk1"/>
              </a:buClr>
              <a:buSzPts val="1100"/>
              <a:buFont typeface="Roboto"/>
              <a:buChar char="●"/>
            </a:pPr>
            <a:r>
              <a:rPr lang="en" sz="1100" b="0" i="0" u="none" strike="noStrike" cap="none">
                <a:solidFill>
                  <a:schemeClr val="dk1"/>
                </a:solidFill>
                <a:latin typeface="Roboto"/>
                <a:ea typeface="Roboto"/>
                <a:cs typeface="Roboto"/>
                <a:sym typeface="Roboto"/>
              </a:rPr>
              <a:t>Defines “done”</a:t>
            </a:r>
            <a:endParaRPr sz="1100" b="0" i="0" u="none" strike="noStrike" cap="none">
              <a:solidFill>
                <a:schemeClr val="dk1"/>
              </a:solidFill>
              <a:latin typeface="Roboto"/>
              <a:ea typeface="Roboto"/>
              <a:cs typeface="Roboto"/>
              <a:sym typeface="Roboto"/>
            </a:endParaRPr>
          </a:p>
          <a:p>
            <a:pPr marL="457200" marR="0" lvl="0" indent="-298450" algn="l" rtl="0">
              <a:lnSpc>
                <a:spcPct val="115000"/>
              </a:lnSpc>
              <a:spcBef>
                <a:spcPts val="0"/>
              </a:spcBef>
              <a:spcAft>
                <a:spcPts val="0"/>
              </a:spcAft>
              <a:buClr>
                <a:schemeClr val="dk1"/>
              </a:buClr>
              <a:buSzPts val="1100"/>
              <a:buFont typeface="Roboto"/>
              <a:buChar char="●"/>
            </a:pPr>
            <a:r>
              <a:rPr lang="en" sz="1100" b="0" i="0" u="none" strike="noStrike" cap="none">
                <a:solidFill>
                  <a:schemeClr val="dk1"/>
                </a:solidFill>
                <a:latin typeface="Roboto"/>
                <a:ea typeface="Roboto"/>
                <a:cs typeface="Roboto"/>
                <a:sym typeface="Roboto"/>
              </a:rPr>
              <a:t>Can be referenced and used by supporting teams as “Product Documentation”</a:t>
            </a:r>
            <a:endParaRPr sz="1100" b="0" i="0" u="none" strike="noStrike" cap="none">
              <a:solidFill>
                <a:schemeClr val="dk1"/>
              </a:solidFill>
              <a:latin typeface="Roboto"/>
              <a:ea typeface="Roboto"/>
              <a:cs typeface="Roboto"/>
              <a:sym typeface="Roboto"/>
            </a:endParaRPr>
          </a:p>
          <a:p>
            <a:pPr marL="0" marR="0" lvl="0" indent="0" algn="l" rtl="0">
              <a:lnSpc>
                <a:spcPct val="115000"/>
              </a:lnSpc>
              <a:spcBef>
                <a:spcPts val="1000"/>
              </a:spcBef>
              <a:spcAft>
                <a:spcPts val="0"/>
              </a:spcAft>
              <a:buClr>
                <a:srgbClr val="000000"/>
              </a:buClr>
              <a:buSzPts val="1100"/>
              <a:buFont typeface="Arial"/>
              <a:buNone/>
            </a:pPr>
            <a:r>
              <a:rPr lang="en" sz="1100" b="1" i="0" u="none" strike="noStrike" cap="none">
                <a:solidFill>
                  <a:schemeClr val="dk1"/>
                </a:solidFill>
                <a:latin typeface="Roboto"/>
                <a:ea typeface="Roboto"/>
                <a:cs typeface="Roboto"/>
                <a:sym typeface="Roboto"/>
              </a:rPr>
              <a:t>How do we approve a PRD?</a:t>
            </a:r>
            <a:endParaRPr sz="1100" b="1" i="0" u="none" strike="noStrike" cap="none">
              <a:solidFill>
                <a:schemeClr val="dk1"/>
              </a:solidFill>
              <a:latin typeface="Roboto"/>
              <a:ea typeface="Roboto"/>
              <a:cs typeface="Roboto"/>
              <a:sym typeface="Roboto"/>
            </a:endParaRPr>
          </a:p>
          <a:p>
            <a:pPr marL="457200" marR="0" lvl="0" indent="-298450" algn="l" rtl="0">
              <a:lnSpc>
                <a:spcPct val="115000"/>
              </a:lnSpc>
              <a:spcBef>
                <a:spcPts val="0"/>
              </a:spcBef>
              <a:spcAft>
                <a:spcPts val="0"/>
              </a:spcAft>
              <a:buClr>
                <a:schemeClr val="dk1"/>
              </a:buClr>
              <a:buSzPts val="1100"/>
              <a:buFont typeface="Roboto"/>
              <a:buChar char="●"/>
            </a:pPr>
            <a:r>
              <a:rPr lang="en" sz="1100" b="0" i="0" u="none" strike="noStrike" cap="none">
                <a:solidFill>
                  <a:schemeClr val="dk1"/>
                </a:solidFill>
                <a:latin typeface="Roboto"/>
                <a:ea typeface="Roboto"/>
                <a:cs typeface="Roboto"/>
                <a:sym typeface="Roboto"/>
              </a:rPr>
              <a:t>Reviewed by leadership.</a:t>
            </a:r>
            <a:endParaRPr sz="1100" b="0" i="0" u="none" strike="noStrike" cap="none">
              <a:solidFill>
                <a:schemeClr val="dk1"/>
              </a:solidFill>
              <a:latin typeface="Roboto"/>
              <a:ea typeface="Roboto"/>
              <a:cs typeface="Roboto"/>
              <a:sym typeface="Roboto"/>
            </a:endParaRPr>
          </a:p>
          <a:p>
            <a:pPr marL="457200" marR="0" lvl="0" indent="-298450" algn="l" rtl="0">
              <a:lnSpc>
                <a:spcPct val="115000"/>
              </a:lnSpc>
              <a:spcBef>
                <a:spcPts val="0"/>
              </a:spcBef>
              <a:spcAft>
                <a:spcPts val="0"/>
              </a:spcAft>
              <a:buClr>
                <a:schemeClr val="dk1"/>
              </a:buClr>
              <a:buSzPts val="1100"/>
              <a:buFont typeface="Roboto"/>
              <a:buChar char="●"/>
            </a:pPr>
            <a:r>
              <a:rPr lang="en" sz="1100" b="0" i="0" u="none" strike="noStrike" cap="none">
                <a:solidFill>
                  <a:schemeClr val="dk1"/>
                </a:solidFill>
                <a:latin typeface="Roboto"/>
                <a:ea typeface="Roboto"/>
                <a:cs typeface="Roboto"/>
                <a:sym typeface="Roboto"/>
              </a:rPr>
              <a:t>Break it down into its workable parts </a:t>
            </a:r>
            <a:endParaRPr sz="1100" b="0" i="0" u="none" strike="noStrike" cap="none">
              <a:solidFill>
                <a:schemeClr val="dk1"/>
              </a:solidFill>
              <a:latin typeface="Roboto"/>
              <a:ea typeface="Roboto"/>
              <a:cs typeface="Roboto"/>
              <a:sym typeface="Roboto"/>
            </a:endParaRPr>
          </a:p>
          <a:p>
            <a:pPr marL="45720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latin typeface="Roboto"/>
              <a:ea typeface="Roboto"/>
              <a:cs typeface="Roboto"/>
              <a:sym typeface="Roboto"/>
            </a:endParaRPr>
          </a:p>
          <a:p>
            <a:pPr marL="457200" marR="0" lvl="0" indent="0" algn="l" rtl="0">
              <a:lnSpc>
                <a:spcPct val="115000"/>
              </a:lnSpc>
              <a:spcBef>
                <a:spcPts val="0"/>
              </a:spcBef>
              <a:spcAft>
                <a:spcPts val="0"/>
              </a:spcAft>
              <a:buClr>
                <a:srgbClr val="000000"/>
              </a:buClr>
              <a:buSzPts val="1100"/>
              <a:buFont typeface="Arial"/>
              <a:buNone/>
            </a:pPr>
            <a:r>
              <a:rPr lang="en" sz="1100" b="0" i="0" u="none" strike="noStrike" cap="none">
                <a:solidFill>
                  <a:schemeClr val="dk1"/>
                </a:solidFill>
                <a:latin typeface="Roboto"/>
                <a:ea typeface="Roboto"/>
                <a:cs typeface="Roboto"/>
                <a:sym typeface="Roboto"/>
              </a:rPr>
              <a:t>… but why build something just to take it apart?</a:t>
            </a:r>
            <a:endParaRPr sz="1100" b="0" i="0" u="none" strike="noStrike" cap="none">
              <a:solidFill>
                <a:schemeClr val="dk1"/>
              </a:solidFill>
              <a:latin typeface="Roboto"/>
              <a:ea typeface="Roboto"/>
              <a:cs typeface="Roboto"/>
              <a:sym typeface="Roboto"/>
            </a:endParaRPr>
          </a:p>
          <a:p>
            <a:pPr marL="182880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2"/>
          <p:cNvSpPr/>
          <p:nvPr/>
        </p:nvSpPr>
        <p:spPr>
          <a:xfrm>
            <a:off x="2282725" y="2046675"/>
            <a:ext cx="1919100" cy="14064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000" b="0" i="0" u="none" strike="noStrike" cap="none">
                <a:solidFill>
                  <a:srgbClr val="000000"/>
                </a:solidFill>
                <a:latin typeface="Helvetica Neue Light"/>
                <a:ea typeface="Helvetica Neue Light"/>
                <a:cs typeface="Helvetica Neue Light"/>
                <a:sym typeface="Helvetica Neue Light"/>
              </a:rPr>
              <a:t>Leadership</a:t>
            </a:r>
            <a:endParaRPr sz="2000" b="0" i="0" u="none" strike="noStrike" cap="none">
              <a:solidFill>
                <a:srgbClr val="000000"/>
              </a:solidFill>
              <a:latin typeface="Helvetica Neue Light"/>
              <a:ea typeface="Helvetica Neue Light"/>
              <a:cs typeface="Helvetica Neue Light"/>
              <a:sym typeface="Helvetica Neue Light"/>
            </a:endParaRPr>
          </a:p>
        </p:txBody>
      </p:sp>
      <p:sp>
        <p:nvSpPr>
          <p:cNvPr id="82" name="Google Shape;82;p2"/>
          <p:cNvSpPr/>
          <p:nvPr/>
        </p:nvSpPr>
        <p:spPr>
          <a:xfrm>
            <a:off x="6456525" y="2046675"/>
            <a:ext cx="1974000" cy="14064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000" b="0" i="0" u="none" strike="noStrike" cap="none">
                <a:solidFill>
                  <a:srgbClr val="000000"/>
                </a:solidFill>
                <a:latin typeface="Helvetica Neue Light"/>
                <a:ea typeface="Helvetica Neue Light"/>
                <a:cs typeface="Helvetica Neue Light"/>
                <a:sym typeface="Helvetica Neue Light"/>
              </a:rPr>
              <a:t>Agility</a:t>
            </a:r>
            <a:endParaRPr sz="2000" b="0" i="0" u="none" strike="noStrike" cap="none">
              <a:solidFill>
                <a:srgbClr val="000000"/>
              </a:solidFill>
              <a:latin typeface="Helvetica Neue Light"/>
              <a:ea typeface="Helvetica Neue Light"/>
              <a:cs typeface="Helvetica Neue Light"/>
              <a:sym typeface="Helvetica Neue Light"/>
            </a:endParaRPr>
          </a:p>
        </p:txBody>
      </p:sp>
      <p:sp>
        <p:nvSpPr>
          <p:cNvPr id="83" name="Google Shape;83;p2"/>
          <p:cNvSpPr/>
          <p:nvPr/>
        </p:nvSpPr>
        <p:spPr>
          <a:xfrm>
            <a:off x="370724" y="2046675"/>
            <a:ext cx="1744200" cy="14064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000" b="0" i="0" u="none" strike="noStrike" cap="none">
                <a:solidFill>
                  <a:srgbClr val="000000"/>
                </a:solidFill>
                <a:latin typeface="Helvetica Neue Light"/>
                <a:ea typeface="Helvetica Neue Light"/>
                <a:cs typeface="Helvetica Neue Light"/>
                <a:sym typeface="Helvetica Neue Light"/>
              </a:rPr>
              <a:t>Team</a:t>
            </a:r>
            <a:endParaRPr sz="2000" b="0" i="0" u="none" strike="noStrike" cap="none">
              <a:solidFill>
                <a:srgbClr val="000000"/>
              </a:solidFill>
              <a:latin typeface="Helvetica Neue Light"/>
              <a:ea typeface="Helvetica Neue Light"/>
              <a:cs typeface="Helvetica Neue Light"/>
              <a:sym typeface="Helvetica Neue Light"/>
            </a:endParaRPr>
          </a:p>
        </p:txBody>
      </p:sp>
      <p:sp>
        <p:nvSpPr>
          <p:cNvPr id="84" name="Google Shape;84;p2"/>
          <p:cNvSpPr txBox="1"/>
          <p:nvPr/>
        </p:nvSpPr>
        <p:spPr>
          <a:xfrm>
            <a:off x="901200" y="489650"/>
            <a:ext cx="8166600" cy="51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rgbClr val="FFFFFF"/>
                </a:solidFill>
                <a:latin typeface="Helvetica Neue"/>
                <a:ea typeface="Helvetica Neue"/>
                <a:cs typeface="Helvetica Neue"/>
                <a:sym typeface="Helvetica Neue"/>
              </a:rPr>
              <a:t>Agenda</a:t>
            </a:r>
            <a:endParaRPr sz="2400" b="1" i="0" u="none" strike="noStrike" cap="none">
              <a:solidFill>
                <a:srgbClr val="FFFFFF"/>
              </a:solidFill>
              <a:latin typeface="Helvetica Neue"/>
              <a:ea typeface="Helvetica Neue"/>
              <a:cs typeface="Helvetica Neue"/>
              <a:sym typeface="Helvetica Neue"/>
            </a:endParaRPr>
          </a:p>
        </p:txBody>
      </p:sp>
      <p:sp>
        <p:nvSpPr>
          <p:cNvPr id="85" name="Google Shape;85;p2"/>
          <p:cNvSpPr/>
          <p:nvPr/>
        </p:nvSpPr>
        <p:spPr>
          <a:xfrm>
            <a:off x="4369624" y="2046675"/>
            <a:ext cx="1919100" cy="14064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 sz="2000" b="0" i="0" u="none" strike="noStrike" cap="none">
                <a:solidFill>
                  <a:srgbClr val="000000"/>
                </a:solidFill>
                <a:latin typeface="Helvetica Neue Light"/>
                <a:ea typeface="Helvetica Neue Light"/>
                <a:cs typeface="Helvetica Neue Light"/>
                <a:sym typeface="Helvetica Neue Light"/>
              </a:rPr>
              <a:t>Development</a:t>
            </a:r>
            <a:endParaRPr sz="20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18" name="Google Shape;318;p29"/>
          <p:cNvPicPr preferRelativeResize="0"/>
          <p:nvPr/>
        </p:nvPicPr>
        <p:blipFill rotWithShape="1">
          <a:blip r:embed="rId3">
            <a:alphaModFix/>
          </a:blip>
          <a:srcRect/>
          <a:stretch/>
        </p:blipFill>
        <p:spPr>
          <a:xfrm>
            <a:off x="152400" y="152400"/>
            <a:ext cx="9525" cy="9525"/>
          </a:xfrm>
          <a:prstGeom prst="rect">
            <a:avLst/>
          </a:prstGeom>
          <a:noFill/>
          <a:ln>
            <a:noFill/>
          </a:ln>
        </p:spPr>
      </p:pic>
      <p:sp>
        <p:nvSpPr>
          <p:cNvPr id="319" name="Google Shape;319;p29"/>
          <p:cNvSpPr txBox="1"/>
          <p:nvPr/>
        </p:nvSpPr>
        <p:spPr>
          <a:xfrm>
            <a:off x="256600" y="152400"/>
            <a:ext cx="8382300" cy="417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88235"/>
              </a:lnSpc>
              <a:spcBef>
                <a:spcPts val="0"/>
              </a:spcBef>
              <a:spcAft>
                <a:spcPts val="0"/>
              </a:spcAft>
              <a:buClr>
                <a:schemeClr val="dk1"/>
              </a:buClr>
              <a:buSzPts val="1100"/>
              <a:buFont typeface="Arial"/>
              <a:buNone/>
            </a:pPr>
            <a:r>
              <a:rPr lang="en" sz="1900" b="1" i="0" u="none" strike="noStrike" cap="none">
                <a:solidFill>
                  <a:schemeClr val="dk1"/>
                </a:solidFill>
                <a:latin typeface="Arial"/>
                <a:ea typeface="Arial"/>
                <a:cs typeface="Arial"/>
                <a:sym typeface="Arial"/>
              </a:rPr>
              <a:t>Forecast with periodic inspection and adaptation </a:t>
            </a:r>
            <a:endParaRPr sz="1900" b="1" i="0" u="none" strike="noStrike" cap="none">
              <a:solidFill>
                <a:schemeClr val="dk1"/>
              </a:solidFill>
              <a:latin typeface="Arial"/>
              <a:ea typeface="Arial"/>
              <a:cs typeface="Arial"/>
              <a:sym typeface="Arial"/>
            </a:endParaRPr>
          </a:p>
          <a:p>
            <a:pPr marL="457200" marR="0" lvl="0" indent="-307975" algn="l" rtl="0">
              <a:lnSpc>
                <a:spcPct val="150000"/>
              </a:lnSpc>
              <a:spcBef>
                <a:spcPts val="800"/>
              </a:spcBef>
              <a:spcAft>
                <a:spcPts val="0"/>
              </a:spcAft>
              <a:buClr>
                <a:schemeClr val="dk1"/>
              </a:buClr>
              <a:buSzPts val="1250"/>
              <a:buFont typeface="Arial"/>
              <a:buChar char="●"/>
            </a:pPr>
            <a:r>
              <a:rPr lang="en" sz="1250" b="0" i="0" u="none" strike="noStrike" cap="none">
                <a:solidFill>
                  <a:schemeClr val="dk1"/>
                </a:solidFill>
                <a:latin typeface="Arial"/>
                <a:ea typeface="Arial"/>
                <a:cs typeface="Arial"/>
                <a:sym typeface="Arial"/>
              </a:rPr>
              <a:t>In Agile, we acknowledge that we don’t have perfect requirements in the beginning of the project. </a:t>
            </a:r>
            <a:endParaRPr sz="1250" b="0" i="0" u="none" strike="noStrike" cap="none">
              <a:solidFill>
                <a:schemeClr val="dk1"/>
              </a:solidFill>
              <a:latin typeface="Arial"/>
              <a:ea typeface="Arial"/>
              <a:cs typeface="Arial"/>
              <a:sym typeface="Arial"/>
            </a:endParaRPr>
          </a:p>
          <a:p>
            <a:pPr marL="457200" marR="0" lvl="0" indent="-307975" algn="l" rtl="0">
              <a:lnSpc>
                <a:spcPct val="150000"/>
              </a:lnSpc>
              <a:spcBef>
                <a:spcPts val="0"/>
              </a:spcBef>
              <a:spcAft>
                <a:spcPts val="0"/>
              </a:spcAft>
              <a:buClr>
                <a:schemeClr val="dk1"/>
              </a:buClr>
              <a:buSzPts val="1250"/>
              <a:buFont typeface="Arial"/>
              <a:buChar char="●"/>
            </a:pPr>
            <a:r>
              <a:rPr lang="en" sz="1250" b="0" i="0" u="none" strike="noStrike" cap="none">
                <a:solidFill>
                  <a:schemeClr val="dk1"/>
                </a:solidFill>
                <a:latin typeface="Arial"/>
                <a:ea typeface="Arial"/>
                <a:cs typeface="Arial"/>
                <a:sym typeface="Arial"/>
              </a:rPr>
              <a:t>We still create a plan and begin to execute towards the goal. </a:t>
            </a:r>
            <a:endParaRPr sz="1250" b="0" i="0" u="none" strike="noStrike" cap="none">
              <a:solidFill>
                <a:schemeClr val="dk1"/>
              </a:solidFill>
              <a:latin typeface="Arial"/>
              <a:ea typeface="Arial"/>
              <a:cs typeface="Arial"/>
              <a:sym typeface="Arial"/>
            </a:endParaRPr>
          </a:p>
          <a:p>
            <a:pPr marL="457200" marR="0" lvl="0" indent="-307975" algn="l" rtl="0">
              <a:lnSpc>
                <a:spcPct val="150000"/>
              </a:lnSpc>
              <a:spcBef>
                <a:spcPts val="0"/>
              </a:spcBef>
              <a:spcAft>
                <a:spcPts val="0"/>
              </a:spcAft>
              <a:buClr>
                <a:schemeClr val="dk1"/>
              </a:buClr>
              <a:buSzPts val="1250"/>
              <a:buFont typeface="Arial"/>
              <a:buChar char="●"/>
            </a:pPr>
            <a:r>
              <a:rPr lang="en" sz="1250" b="0" i="0" u="none" strike="noStrike" cap="none">
                <a:solidFill>
                  <a:schemeClr val="dk1"/>
                </a:solidFill>
                <a:latin typeface="Arial"/>
                <a:ea typeface="Arial"/>
                <a:cs typeface="Arial"/>
                <a:sym typeface="Arial"/>
              </a:rPr>
              <a:t>Here is where agile planning differs from traditional waterfall planning: </a:t>
            </a:r>
            <a:endParaRPr sz="1250" b="0" i="0" u="none" strike="noStrike" cap="none">
              <a:solidFill>
                <a:schemeClr val="dk1"/>
              </a:solidFill>
              <a:latin typeface="Arial"/>
              <a:ea typeface="Arial"/>
              <a:cs typeface="Arial"/>
              <a:sym typeface="Arial"/>
            </a:endParaRPr>
          </a:p>
          <a:p>
            <a:pPr marL="1371600" marR="0" lvl="1" indent="-307975" algn="l" rtl="0">
              <a:lnSpc>
                <a:spcPct val="150000"/>
              </a:lnSpc>
              <a:spcBef>
                <a:spcPts val="0"/>
              </a:spcBef>
              <a:spcAft>
                <a:spcPts val="0"/>
              </a:spcAft>
              <a:buClr>
                <a:schemeClr val="dk1"/>
              </a:buClr>
              <a:buSzPts val="1250"/>
              <a:buFont typeface="Arial"/>
              <a:buChar char="○"/>
            </a:pPr>
            <a:r>
              <a:rPr lang="en" sz="1250" b="0" i="0" u="none" strike="noStrike" cap="none">
                <a:solidFill>
                  <a:schemeClr val="dk1"/>
                </a:solidFill>
                <a:latin typeface="Arial"/>
                <a:ea typeface="Arial"/>
                <a:cs typeface="Arial"/>
                <a:sym typeface="Arial"/>
              </a:rPr>
              <a:t>With agile planning, we inspect how everything is going as we make progress</a:t>
            </a:r>
            <a:endParaRPr sz="1250" b="0" i="0" u="none" strike="noStrike" cap="none">
              <a:solidFill>
                <a:schemeClr val="dk1"/>
              </a:solidFill>
              <a:latin typeface="Arial"/>
              <a:ea typeface="Arial"/>
              <a:cs typeface="Arial"/>
              <a:sym typeface="Arial"/>
            </a:endParaRPr>
          </a:p>
          <a:p>
            <a:pPr marL="1371600" marR="0" lvl="1" indent="-307975" algn="l" rtl="0">
              <a:lnSpc>
                <a:spcPct val="150000"/>
              </a:lnSpc>
              <a:spcBef>
                <a:spcPts val="0"/>
              </a:spcBef>
              <a:spcAft>
                <a:spcPts val="0"/>
              </a:spcAft>
              <a:buClr>
                <a:schemeClr val="dk1"/>
              </a:buClr>
              <a:buSzPts val="1250"/>
              <a:buFont typeface="Arial"/>
              <a:buChar char="○"/>
            </a:pPr>
            <a:r>
              <a:rPr lang="en" sz="1250" b="0" i="0" u="none" strike="noStrike" cap="none">
                <a:solidFill>
                  <a:schemeClr val="dk1"/>
                </a:solidFill>
                <a:latin typeface="Arial"/>
                <a:ea typeface="Arial"/>
                <a:cs typeface="Arial"/>
                <a:sym typeface="Arial"/>
              </a:rPr>
              <a:t>We adapt the plan based on new information until the definition of “done” is reached</a:t>
            </a:r>
            <a:endParaRPr sz="1250" b="0" i="0" u="none" strike="noStrike" cap="none">
              <a:solidFill>
                <a:schemeClr val="dk1"/>
              </a:solidFill>
              <a:latin typeface="Arial"/>
              <a:ea typeface="Arial"/>
              <a:cs typeface="Arial"/>
              <a:sym typeface="Arial"/>
            </a:endParaRPr>
          </a:p>
          <a:p>
            <a:pPr marL="1371600" marR="0" lvl="1" indent="-307975" algn="l" rtl="0">
              <a:lnSpc>
                <a:spcPct val="150000"/>
              </a:lnSpc>
              <a:spcBef>
                <a:spcPts val="0"/>
              </a:spcBef>
              <a:spcAft>
                <a:spcPts val="0"/>
              </a:spcAft>
              <a:buClr>
                <a:schemeClr val="dk1"/>
              </a:buClr>
              <a:buSzPts val="1250"/>
              <a:buFont typeface="Arial"/>
              <a:buChar char="○"/>
            </a:pPr>
            <a:r>
              <a:rPr lang="en" sz="1250" b="0" i="0" u="none" strike="noStrike" cap="none">
                <a:solidFill>
                  <a:schemeClr val="dk1"/>
                </a:solidFill>
                <a:latin typeface="Arial"/>
                <a:ea typeface="Arial"/>
                <a:cs typeface="Arial"/>
                <a:sym typeface="Arial"/>
              </a:rPr>
              <a:t>Planning is a means to an end, and should never be a project in itself (In Waterfall the project is the plan)</a:t>
            </a:r>
            <a:endParaRPr sz="1250" b="0" i="0" u="none" strike="noStrike" cap="none">
              <a:solidFill>
                <a:schemeClr val="dk1"/>
              </a:solidFill>
              <a:latin typeface="Arial"/>
              <a:ea typeface="Arial"/>
              <a:cs typeface="Arial"/>
              <a:sym typeface="Arial"/>
            </a:endParaRPr>
          </a:p>
          <a:p>
            <a:pPr marL="0" marR="0" lvl="0" indent="0" algn="l" rtl="0">
              <a:lnSpc>
                <a:spcPct val="88235"/>
              </a:lnSpc>
              <a:spcBef>
                <a:spcPts val="0"/>
              </a:spcBef>
              <a:spcAft>
                <a:spcPts val="0"/>
              </a:spcAft>
              <a:buClr>
                <a:schemeClr val="dk1"/>
              </a:buClr>
              <a:buSzPts val="1100"/>
              <a:buFont typeface="Arial"/>
              <a:buNone/>
            </a:pPr>
            <a:endParaRPr sz="1150" b="1" i="0" u="none" strike="noStrike" cap="none">
              <a:solidFill>
                <a:schemeClr val="dk1"/>
              </a:solidFill>
              <a:latin typeface="Arial"/>
              <a:ea typeface="Arial"/>
              <a:cs typeface="Arial"/>
              <a:sym typeface="Arial"/>
            </a:endParaRPr>
          </a:p>
          <a:p>
            <a:pPr marL="0" marR="0" lvl="0" indent="0" algn="l" rtl="0">
              <a:lnSpc>
                <a:spcPct val="88235"/>
              </a:lnSpc>
              <a:spcBef>
                <a:spcPts val="0"/>
              </a:spcBef>
              <a:spcAft>
                <a:spcPts val="0"/>
              </a:spcAft>
              <a:buClr>
                <a:schemeClr val="dk1"/>
              </a:buClr>
              <a:buSzPts val="1100"/>
              <a:buFont typeface="Arial"/>
              <a:buNone/>
            </a:pPr>
            <a:r>
              <a:rPr lang="en" sz="1500" b="1" i="0" u="none" strike="noStrike" cap="none">
                <a:solidFill>
                  <a:schemeClr val="dk1"/>
                </a:solidFill>
                <a:latin typeface="Arial"/>
                <a:ea typeface="Arial"/>
                <a:cs typeface="Arial"/>
                <a:sym typeface="Arial"/>
              </a:rPr>
              <a:t>Backlog Refinement &amp; Readiness</a:t>
            </a:r>
            <a:endParaRPr sz="1500" b="1" i="0" u="none" strike="noStrike" cap="none">
              <a:solidFill>
                <a:schemeClr val="dk1"/>
              </a:solidFill>
              <a:latin typeface="Arial"/>
              <a:ea typeface="Arial"/>
              <a:cs typeface="Arial"/>
              <a:sym typeface="Arial"/>
            </a:endParaRPr>
          </a:p>
          <a:p>
            <a:pPr marL="457200" marR="0" lvl="0" indent="-307975" algn="l" rtl="0">
              <a:lnSpc>
                <a:spcPct val="150000"/>
              </a:lnSpc>
              <a:spcBef>
                <a:spcPts val="1200"/>
              </a:spcBef>
              <a:spcAft>
                <a:spcPts val="0"/>
              </a:spcAft>
              <a:buClr>
                <a:schemeClr val="dk1"/>
              </a:buClr>
              <a:buSzPts val="1250"/>
              <a:buFont typeface="Arial"/>
              <a:buChar char="●"/>
            </a:pPr>
            <a:r>
              <a:rPr lang="en" sz="1250" b="0" i="0" u="none" strike="noStrike" cap="none">
                <a:solidFill>
                  <a:schemeClr val="dk1"/>
                </a:solidFill>
                <a:latin typeface="Arial"/>
                <a:ea typeface="Arial"/>
                <a:cs typeface="Arial"/>
                <a:sym typeface="Arial"/>
              </a:rPr>
              <a:t>Saves time and money by ensuring that its items are ready for development at the right time</a:t>
            </a:r>
            <a:endParaRPr sz="1250" b="0" i="0" u="none" strike="noStrike" cap="none">
              <a:solidFill>
                <a:schemeClr val="dk1"/>
              </a:solidFill>
              <a:latin typeface="Arial"/>
              <a:ea typeface="Arial"/>
              <a:cs typeface="Arial"/>
              <a:sym typeface="Arial"/>
            </a:endParaRPr>
          </a:p>
          <a:p>
            <a:pPr marL="457200" marR="0" lvl="0" indent="-307975" algn="l" rtl="0">
              <a:lnSpc>
                <a:spcPct val="150000"/>
              </a:lnSpc>
              <a:spcBef>
                <a:spcPts val="0"/>
              </a:spcBef>
              <a:spcAft>
                <a:spcPts val="0"/>
              </a:spcAft>
              <a:buClr>
                <a:schemeClr val="dk1"/>
              </a:buClr>
              <a:buSzPts val="1250"/>
              <a:buFont typeface="Arial"/>
              <a:buChar char="●"/>
            </a:pPr>
            <a:r>
              <a:rPr lang="en" sz="1250" b="0" i="0" u="none" strike="noStrike" cap="none">
                <a:solidFill>
                  <a:schemeClr val="dk1"/>
                </a:solidFill>
                <a:latin typeface="Arial"/>
                <a:ea typeface="Arial"/>
                <a:cs typeface="Arial"/>
                <a:sym typeface="Arial"/>
              </a:rPr>
              <a:t>Performed 2-3 sprints ahead with PBIs in “Ready” status</a:t>
            </a:r>
            <a:endParaRPr sz="1250" b="0" i="0" u="none" strike="noStrike" cap="none">
              <a:solidFill>
                <a:schemeClr val="dk1"/>
              </a:solidFill>
              <a:latin typeface="Arial"/>
              <a:ea typeface="Arial"/>
              <a:cs typeface="Arial"/>
              <a:sym typeface="Arial"/>
            </a:endParaRPr>
          </a:p>
          <a:p>
            <a:pPr marL="457200" marR="0" lvl="0" indent="-307975" algn="l" rtl="0">
              <a:lnSpc>
                <a:spcPct val="150000"/>
              </a:lnSpc>
              <a:spcBef>
                <a:spcPts val="0"/>
              </a:spcBef>
              <a:spcAft>
                <a:spcPts val="0"/>
              </a:spcAft>
              <a:buClr>
                <a:schemeClr val="dk1"/>
              </a:buClr>
              <a:buSzPts val="1250"/>
              <a:buFont typeface="Arial"/>
              <a:buChar char="●"/>
            </a:pPr>
            <a:r>
              <a:rPr lang="en" sz="1250" b="0" i="0" u="none" strike="noStrike" cap="none">
                <a:solidFill>
                  <a:schemeClr val="dk1"/>
                </a:solidFill>
                <a:latin typeface="Arial"/>
                <a:ea typeface="Arial"/>
                <a:cs typeface="Arial"/>
                <a:sym typeface="Arial"/>
              </a:rPr>
              <a:t>Stories are scrubbed and updated with the most recent and relevant information</a:t>
            </a:r>
            <a:endParaRPr sz="1250" b="0" i="0" u="none" strike="noStrike" cap="none">
              <a:solidFill>
                <a:schemeClr val="dk1"/>
              </a:solidFill>
              <a:latin typeface="Arial"/>
              <a:ea typeface="Arial"/>
              <a:cs typeface="Arial"/>
              <a:sym typeface="Arial"/>
            </a:endParaRPr>
          </a:p>
          <a:p>
            <a:pPr marL="457200" marR="0" lvl="0" indent="-307975" algn="l" rtl="0">
              <a:lnSpc>
                <a:spcPct val="150000"/>
              </a:lnSpc>
              <a:spcBef>
                <a:spcPts val="0"/>
              </a:spcBef>
              <a:spcAft>
                <a:spcPts val="0"/>
              </a:spcAft>
              <a:buClr>
                <a:schemeClr val="dk1"/>
              </a:buClr>
              <a:buSzPts val="1250"/>
              <a:buFont typeface="Arial"/>
              <a:buChar char="●"/>
            </a:pPr>
            <a:r>
              <a:rPr lang="en" sz="1250" b="0" i="0" u="none" strike="noStrike" cap="none">
                <a:solidFill>
                  <a:schemeClr val="dk1"/>
                </a:solidFill>
                <a:latin typeface="Arial"/>
                <a:ea typeface="Arial"/>
                <a:cs typeface="Arial"/>
                <a:sym typeface="Arial"/>
              </a:rPr>
              <a:t>“Ready” PBI’s must meet the INVEST criteria</a:t>
            </a:r>
            <a:endParaRPr sz="1250" b="0" i="0" u="none" strike="noStrike" cap="none">
              <a:solidFill>
                <a:schemeClr val="dk1"/>
              </a:solidFill>
              <a:latin typeface="Arial"/>
              <a:ea typeface="Arial"/>
              <a:cs typeface="Arial"/>
              <a:sym typeface="Arial"/>
            </a:endParaRPr>
          </a:p>
          <a:p>
            <a:pPr marL="457200" marR="0" lvl="0" indent="0" algn="l" rtl="0">
              <a:lnSpc>
                <a:spcPct val="115000"/>
              </a:lnSpc>
              <a:spcBef>
                <a:spcPts val="1200"/>
              </a:spcBef>
              <a:spcAft>
                <a:spcPts val="0"/>
              </a:spcAft>
              <a:buClr>
                <a:schemeClr val="dk1"/>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Google Shape;324;g18622a00c3d_0_16"/>
          <p:cNvPicPr preferRelativeResize="0"/>
          <p:nvPr/>
        </p:nvPicPr>
        <p:blipFill rotWithShape="1">
          <a:blip r:embed="rId3">
            <a:alphaModFix/>
          </a:blip>
          <a:srcRect/>
          <a:stretch/>
        </p:blipFill>
        <p:spPr>
          <a:xfrm>
            <a:off x="152400" y="152400"/>
            <a:ext cx="9525" cy="9525"/>
          </a:xfrm>
          <a:prstGeom prst="rect">
            <a:avLst/>
          </a:prstGeom>
          <a:noFill/>
          <a:ln>
            <a:noFill/>
          </a:ln>
        </p:spPr>
      </p:pic>
      <p:sp>
        <p:nvSpPr>
          <p:cNvPr id="325" name="Google Shape;325;g18622a00c3d_0_16"/>
          <p:cNvSpPr txBox="1"/>
          <p:nvPr/>
        </p:nvSpPr>
        <p:spPr>
          <a:xfrm>
            <a:off x="256600" y="152400"/>
            <a:ext cx="8382300" cy="4863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914400" marR="0" lvl="0" indent="0" algn="l" rtl="0">
              <a:lnSpc>
                <a:spcPct val="150000"/>
              </a:lnSpc>
              <a:spcBef>
                <a:spcPts val="1200"/>
              </a:spcBef>
              <a:spcAft>
                <a:spcPts val="0"/>
              </a:spcAft>
              <a:buClr>
                <a:srgbClr val="000000"/>
              </a:buClr>
              <a:buSzPts val="1800"/>
              <a:buFont typeface="Arial"/>
              <a:buNone/>
            </a:pPr>
            <a:r>
              <a:rPr lang="en" sz="1800" b="0" i="0" u="none" strike="noStrike" cap="none">
                <a:solidFill>
                  <a:schemeClr val="dk1"/>
                </a:solidFill>
                <a:latin typeface="Arial"/>
                <a:ea typeface="Arial"/>
                <a:cs typeface="Arial"/>
                <a:sym typeface="Arial"/>
              </a:rPr>
              <a:t>INVEST</a:t>
            </a:r>
            <a:endParaRPr sz="1800" b="0" i="0" u="none" strike="noStrike" cap="none">
              <a:solidFill>
                <a:schemeClr val="dk1"/>
              </a:solidFill>
              <a:latin typeface="Arial"/>
              <a:ea typeface="Arial"/>
              <a:cs typeface="Arial"/>
              <a:sym typeface="Arial"/>
            </a:endParaRPr>
          </a:p>
          <a:p>
            <a:pPr marL="914400" marR="0" lvl="0" indent="-307975" algn="l" rtl="0">
              <a:lnSpc>
                <a:spcPct val="150000"/>
              </a:lnSpc>
              <a:spcBef>
                <a:spcPts val="1200"/>
              </a:spcBef>
              <a:spcAft>
                <a:spcPts val="0"/>
              </a:spcAft>
              <a:buClr>
                <a:schemeClr val="dk1"/>
              </a:buClr>
              <a:buSzPts val="1250"/>
              <a:buFont typeface="Arial"/>
              <a:buChar char="●"/>
            </a:pPr>
            <a:r>
              <a:rPr lang="en" sz="1250" b="1" i="0" u="none" strike="noStrike" cap="none">
                <a:solidFill>
                  <a:schemeClr val="dk1"/>
                </a:solidFill>
                <a:latin typeface="Arial"/>
                <a:ea typeface="Arial"/>
                <a:cs typeface="Arial"/>
                <a:sym typeface="Arial"/>
              </a:rPr>
              <a:t>I - Independent (of all others) -</a:t>
            </a:r>
            <a:r>
              <a:rPr lang="en" sz="1250" b="0" i="0" u="none" strike="noStrike" cap="none">
                <a:solidFill>
                  <a:schemeClr val="dk1"/>
                </a:solidFill>
                <a:latin typeface="Arial"/>
                <a:ea typeface="Arial"/>
                <a:cs typeface="Arial"/>
                <a:sym typeface="Arial"/>
              </a:rPr>
              <a:t> Zero dependence on other pieces, can be worked on alone, working software is obtained with a single item</a:t>
            </a:r>
            <a:endParaRPr sz="1250" b="0" i="0" u="none" strike="noStrike" cap="none">
              <a:solidFill>
                <a:schemeClr val="dk1"/>
              </a:solidFill>
              <a:latin typeface="Arial"/>
              <a:ea typeface="Arial"/>
              <a:cs typeface="Arial"/>
              <a:sym typeface="Arial"/>
            </a:endParaRPr>
          </a:p>
          <a:p>
            <a:pPr marL="914400" marR="0" lvl="0" indent="-307975" algn="l" rtl="0">
              <a:lnSpc>
                <a:spcPct val="150000"/>
              </a:lnSpc>
              <a:spcBef>
                <a:spcPts val="0"/>
              </a:spcBef>
              <a:spcAft>
                <a:spcPts val="0"/>
              </a:spcAft>
              <a:buClr>
                <a:schemeClr val="dk1"/>
              </a:buClr>
              <a:buSzPts val="1250"/>
              <a:buFont typeface="Arial"/>
              <a:buChar char="●"/>
            </a:pPr>
            <a:r>
              <a:rPr lang="en" sz="1250" b="1" i="0" u="none" strike="noStrike" cap="none">
                <a:solidFill>
                  <a:schemeClr val="dk1"/>
                </a:solidFill>
                <a:latin typeface="Arial"/>
                <a:ea typeface="Arial"/>
                <a:cs typeface="Arial"/>
                <a:sym typeface="Arial"/>
              </a:rPr>
              <a:t>N - Negotiable (not a contract of features) </a:t>
            </a:r>
            <a:r>
              <a:rPr lang="en" sz="1250" b="0" i="0" u="none" strike="noStrike" cap="none">
                <a:solidFill>
                  <a:schemeClr val="dk1"/>
                </a:solidFill>
                <a:latin typeface="Arial"/>
                <a:ea typeface="Arial"/>
                <a:cs typeface="Arial"/>
                <a:sym typeface="Arial"/>
              </a:rPr>
              <a:t>Prompts, not prescribes a shared understanding between PO and Dev members. It is an evolving conversation between the PO that understands benefits and Dev that understand the best way to build</a:t>
            </a:r>
            <a:endParaRPr sz="1250" b="0" i="0" u="none" strike="noStrike" cap="none">
              <a:solidFill>
                <a:schemeClr val="dk1"/>
              </a:solidFill>
              <a:latin typeface="Arial"/>
              <a:ea typeface="Arial"/>
              <a:cs typeface="Arial"/>
              <a:sym typeface="Arial"/>
            </a:endParaRPr>
          </a:p>
          <a:p>
            <a:pPr marL="914400" marR="0" lvl="0" indent="-307975" algn="l" rtl="0">
              <a:lnSpc>
                <a:spcPct val="150000"/>
              </a:lnSpc>
              <a:spcBef>
                <a:spcPts val="0"/>
              </a:spcBef>
              <a:spcAft>
                <a:spcPts val="0"/>
              </a:spcAft>
              <a:buClr>
                <a:schemeClr val="dk1"/>
              </a:buClr>
              <a:buSzPts val="1250"/>
              <a:buFont typeface="Arial"/>
              <a:buChar char="●"/>
            </a:pPr>
            <a:r>
              <a:rPr lang="en" sz="1250" b="1" i="0" u="none" strike="noStrike" cap="none">
                <a:solidFill>
                  <a:schemeClr val="dk1"/>
                </a:solidFill>
                <a:latin typeface="Arial"/>
                <a:ea typeface="Arial"/>
                <a:cs typeface="Arial"/>
                <a:sym typeface="Arial"/>
              </a:rPr>
              <a:t>V - Valuable (or vertical) - </a:t>
            </a:r>
            <a:r>
              <a:rPr lang="en" sz="1250" b="0" i="0" u="none" strike="noStrike" cap="none">
                <a:solidFill>
                  <a:schemeClr val="dk1"/>
                </a:solidFill>
                <a:latin typeface="Arial"/>
                <a:ea typeface="Arial"/>
                <a:cs typeface="Arial"/>
                <a:sym typeface="Arial"/>
              </a:rPr>
              <a:t>Benefits are clear. Stories state the value they bring, risk mitigated, costs saved and learnings allowed</a:t>
            </a:r>
            <a:endParaRPr sz="1250" b="0" i="0" u="none" strike="noStrike" cap="none">
              <a:solidFill>
                <a:schemeClr val="dk1"/>
              </a:solidFill>
              <a:latin typeface="Arial"/>
              <a:ea typeface="Arial"/>
              <a:cs typeface="Arial"/>
              <a:sym typeface="Arial"/>
            </a:endParaRPr>
          </a:p>
          <a:p>
            <a:pPr marL="914400" marR="0" lvl="0" indent="-307975" algn="l" rtl="0">
              <a:lnSpc>
                <a:spcPct val="150000"/>
              </a:lnSpc>
              <a:spcBef>
                <a:spcPts val="0"/>
              </a:spcBef>
              <a:spcAft>
                <a:spcPts val="0"/>
              </a:spcAft>
              <a:buClr>
                <a:schemeClr val="dk1"/>
              </a:buClr>
              <a:buSzPts val="1250"/>
              <a:buFont typeface="Arial"/>
              <a:buChar char="●"/>
            </a:pPr>
            <a:r>
              <a:rPr lang="en" sz="1250" b="1" i="0" u="none" strike="noStrike" cap="none">
                <a:solidFill>
                  <a:schemeClr val="dk1"/>
                </a:solidFill>
                <a:latin typeface="Arial"/>
                <a:ea typeface="Arial"/>
                <a:cs typeface="Arial"/>
                <a:sym typeface="Arial"/>
              </a:rPr>
              <a:t>E - Estimable (to a good approximation) -</a:t>
            </a:r>
            <a:r>
              <a:rPr lang="en" sz="1250" b="0" i="0" u="none" strike="noStrike" cap="none">
                <a:solidFill>
                  <a:schemeClr val="dk1"/>
                </a:solidFill>
                <a:latin typeface="Arial"/>
                <a:ea typeface="Arial"/>
                <a:cs typeface="Arial"/>
                <a:sym typeface="Arial"/>
              </a:rPr>
              <a:t> Enough detail provided to estimate and size task</a:t>
            </a:r>
            <a:endParaRPr sz="1250" b="0" i="0" u="none" strike="noStrike" cap="none">
              <a:solidFill>
                <a:schemeClr val="dk1"/>
              </a:solidFill>
              <a:latin typeface="Arial"/>
              <a:ea typeface="Arial"/>
              <a:cs typeface="Arial"/>
              <a:sym typeface="Arial"/>
            </a:endParaRPr>
          </a:p>
          <a:p>
            <a:pPr marL="914400" marR="0" lvl="0" indent="-307975" algn="l" rtl="0">
              <a:lnSpc>
                <a:spcPct val="150000"/>
              </a:lnSpc>
              <a:spcBef>
                <a:spcPts val="0"/>
              </a:spcBef>
              <a:spcAft>
                <a:spcPts val="0"/>
              </a:spcAft>
              <a:buClr>
                <a:schemeClr val="dk1"/>
              </a:buClr>
              <a:buSzPts val="1250"/>
              <a:buFont typeface="Arial"/>
              <a:buChar char="●"/>
            </a:pPr>
            <a:r>
              <a:rPr lang="en" sz="1250" b="1" i="0" u="none" strike="noStrike" cap="none">
                <a:solidFill>
                  <a:schemeClr val="dk1"/>
                </a:solidFill>
                <a:latin typeface="Arial"/>
                <a:ea typeface="Arial"/>
                <a:cs typeface="Arial"/>
                <a:sym typeface="Arial"/>
              </a:rPr>
              <a:t>S - Small (fits within an iteration) - </a:t>
            </a:r>
            <a:r>
              <a:rPr lang="en" sz="1250" b="0" i="0" u="none" strike="noStrike" cap="none">
                <a:solidFill>
                  <a:schemeClr val="dk1"/>
                </a:solidFill>
                <a:latin typeface="Arial"/>
                <a:ea typeface="Arial"/>
                <a:cs typeface="Arial"/>
                <a:sym typeface="Arial"/>
              </a:rPr>
              <a:t>Smallest piece of work that will deliver useful software</a:t>
            </a:r>
            <a:endParaRPr sz="1250" b="0" i="0" u="none" strike="noStrike" cap="none">
              <a:solidFill>
                <a:schemeClr val="dk1"/>
              </a:solidFill>
              <a:latin typeface="Arial"/>
              <a:ea typeface="Arial"/>
              <a:cs typeface="Arial"/>
              <a:sym typeface="Arial"/>
            </a:endParaRPr>
          </a:p>
          <a:p>
            <a:pPr marL="914400" marR="0" lvl="0" indent="-307975" algn="l" rtl="0">
              <a:lnSpc>
                <a:spcPct val="150000"/>
              </a:lnSpc>
              <a:spcBef>
                <a:spcPts val="0"/>
              </a:spcBef>
              <a:spcAft>
                <a:spcPts val="0"/>
              </a:spcAft>
              <a:buClr>
                <a:schemeClr val="dk1"/>
              </a:buClr>
              <a:buSzPts val="1250"/>
              <a:buFont typeface="Arial"/>
              <a:buChar char="●"/>
            </a:pPr>
            <a:r>
              <a:rPr lang="en" sz="1250" b="1" i="0" u="none" strike="noStrike" cap="none">
                <a:solidFill>
                  <a:schemeClr val="dk1"/>
                </a:solidFill>
                <a:latin typeface="Arial"/>
                <a:ea typeface="Arial"/>
                <a:cs typeface="Arial"/>
                <a:sym typeface="Arial"/>
              </a:rPr>
              <a:t>T - Testable (in principal, even if tests do not exist yet) -</a:t>
            </a:r>
            <a:r>
              <a:rPr lang="en" sz="1250" b="0" i="0" u="none" strike="noStrike" cap="none">
                <a:solidFill>
                  <a:schemeClr val="dk1"/>
                </a:solidFill>
                <a:latin typeface="Arial"/>
                <a:ea typeface="Arial"/>
                <a:cs typeface="Arial"/>
                <a:sym typeface="Arial"/>
              </a:rPr>
              <a:t> Clear enough that “done” can be assessed. Yes or No criteria can be used to check for acceptance</a:t>
            </a:r>
            <a:endParaRPr sz="1250" b="0" i="0" u="none" strike="noStrike" cap="none">
              <a:solidFill>
                <a:schemeClr val="dk1"/>
              </a:solidFill>
              <a:latin typeface="Arial"/>
              <a:ea typeface="Arial"/>
              <a:cs typeface="Arial"/>
              <a:sym typeface="Arial"/>
            </a:endParaRPr>
          </a:p>
          <a:p>
            <a:pPr marL="457200" marR="0" lvl="0" indent="0" algn="l" rtl="0">
              <a:lnSpc>
                <a:spcPct val="115000"/>
              </a:lnSpc>
              <a:spcBef>
                <a:spcPts val="1200"/>
              </a:spcBef>
              <a:spcAft>
                <a:spcPts val="0"/>
              </a:spcAft>
              <a:buClr>
                <a:schemeClr val="dk1"/>
              </a:buClr>
              <a:buSzPts val="1100"/>
              <a:buFont typeface="Arial"/>
              <a:buNone/>
            </a:pPr>
            <a:endParaRPr sz="1100" b="0" i="0" u="none" strike="noStrike" cap="none">
              <a:solidFill>
                <a:srgbClr val="000000"/>
              </a:solidFill>
              <a:latin typeface="Arial"/>
              <a:ea typeface="Arial"/>
              <a:cs typeface="Arial"/>
              <a:sym typeface="Arial"/>
            </a:endParaRPr>
          </a:p>
          <a:p>
            <a:pPr marL="914400" marR="0" lvl="0" indent="0" algn="l" rtl="0">
              <a:lnSpc>
                <a:spcPct val="150000"/>
              </a:lnSpc>
              <a:spcBef>
                <a:spcPts val="1200"/>
              </a:spcBef>
              <a:spcAft>
                <a:spcPts val="0"/>
              </a:spcAft>
              <a:buClr>
                <a:srgbClr val="000000"/>
              </a:buClr>
              <a:buSzPts val="1500"/>
              <a:buFont typeface="Arial"/>
              <a:buNone/>
            </a:pPr>
            <a:endParaRPr sz="1500" b="1" i="0" u="none" strike="noStrike" cap="none">
              <a:solidFill>
                <a:schemeClr val="dk1"/>
              </a:solidFill>
              <a:latin typeface="Arial"/>
              <a:ea typeface="Arial"/>
              <a:cs typeface="Arial"/>
              <a:sym typeface="Arial"/>
            </a:endParaRPr>
          </a:p>
          <a:p>
            <a:pPr marL="457200" marR="0" lvl="0" indent="0" algn="l" rtl="0">
              <a:lnSpc>
                <a:spcPct val="115000"/>
              </a:lnSpc>
              <a:spcBef>
                <a:spcPts val="1200"/>
              </a:spcBef>
              <a:spcAft>
                <a:spcPts val="0"/>
              </a:spcAft>
              <a:buClr>
                <a:schemeClr val="dk1"/>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0"/>
          <p:cNvSpPr txBox="1">
            <a:spLocks noGrp="1"/>
          </p:cNvSpPr>
          <p:nvPr>
            <p:ph type="title"/>
          </p:nvPr>
        </p:nvSpPr>
        <p:spPr>
          <a:xfrm>
            <a:off x="182925" y="205973"/>
            <a:ext cx="7886700" cy="6723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2700"/>
              <a:t>As we get bigger… How do we scale scrum without losing strength? Multiple flavors of Scrum!</a:t>
            </a:r>
            <a:endParaRPr sz="2700"/>
          </a:p>
        </p:txBody>
      </p:sp>
      <p:pic>
        <p:nvPicPr>
          <p:cNvPr id="331" name="Google Shape;331;p30"/>
          <p:cNvPicPr preferRelativeResize="0"/>
          <p:nvPr/>
        </p:nvPicPr>
        <p:blipFill rotWithShape="1">
          <a:blip r:embed="rId3">
            <a:alphaModFix/>
          </a:blip>
          <a:srcRect/>
          <a:stretch/>
        </p:blipFill>
        <p:spPr>
          <a:xfrm>
            <a:off x="152400" y="152400"/>
            <a:ext cx="9525" cy="9525"/>
          </a:xfrm>
          <a:prstGeom prst="rect">
            <a:avLst/>
          </a:prstGeom>
          <a:noFill/>
          <a:ln>
            <a:noFill/>
          </a:ln>
        </p:spPr>
      </p:pic>
      <p:sp>
        <p:nvSpPr>
          <p:cNvPr id="332" name="Google Shape;332;p30"/>
          <p:cNvSpPr txBox="1"/>
          <p:nvPr/>
        </p:nvSpPr>
        <p:spPr>
          <a:xfrm>
            <a:off x="299725" y="966200"/>
            <a:ext cx="6227100" cy="41772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1000"/>
              </a:spcBef>
              <a:spcAft>
                <a:spcPts val="0"/>
              </a:spcAft>
              <a:buClr>
                <a:srgbClr val="000000"/>
              </a:buClr>
              <a:buSzPts val="1200"/>
              <a:buFont typeface="Arial"/>
              <a:buNone/>
            </a:pPr>
            <a:r>
              <a:rPr lang="en" sz="1200" b="0" i="0" u="none" strike="noStrike" cap="none">
                <a:solidFill>
                  <a:schemeClr val="dk1"/>
                </a:solidFill>
                <a:latin typeface="Helvetica Neue"/>
                <a:ea typeface="Helvetica Neue"/>
                <a:cs typeface="Helvetica Neue"/>
                <a:sym typeface="Helvetica Neue"/>
              </a:rPr>
              <a:t>There are no such things as best practices.  There are only practices that are good within a certain context</a:t>
            </a:r>
            <a:endParaRPr sz="1200" b="0" i="0" u="none" strike="noStrike" cap="none">
              <a:solidFill>
                <a:schemeClr val="dk1"/>
              </a:solidFill>
              <a:latin typeface="Helvetica Neue"/>
              <a:ea typeface="Helvetica Neue"/>
              <a:cs typeface="Helvetica Neue"/>
              <a:sym typeface="Helvetica Neue"/>
            </a:endParaRPr>
          </a:p>
          <a:p>
            <a:pPr marL="457200" marR="0" lvl="0" indent="0" algn="l" rtl="0">
              <a:lnSpc>
                <a:spcPct val="100000"/>
              </a:lnSpc>
              <a:spcBef>
                <a:spcPts val="1000"/>
              </a:spcBef>
              <a:spcAft>
                <a:spcPts val="0"/>
              </a:spcAft>
              <a:buClr>
                <a:srgbClr val="000000"/>
              </a:buClr>
              <a:buSzPts val="1200"/>
              <a:buFont typeface="Arial"/>
              <a:buNone/>
            </a:pPr>
            <a:r>
              <a:rPr lang="en" sz="1200" b="0" i="0" u="none" strike="noStrike" cap="none">
                <a:solidFill>
                  <a:schemeClr val="dk1"/>
                </a:solidFill>
                <a:latin typeface="Helvetica Neue"/>
                <a:ea typeface="Helvetica Neue"/>
                <a:cs typeface="Helvetica Neue"/>
                <a:sym typeface="Helvetica Neue"/>
              </a:rPr>
              <a:t>We don’t want more roles because more roles leads to less responsibility within Teams. </a:t>
            </a:r>
            <a:endParaRPr sz="1200" b="0" i="0" u="none" strike="noStrike" cap="none">
              <a:solidFill>
                <a:schemeClr val="dk1"/>
              </a:solidFill>
              <a:latin typeface="Helvetica Neue"/>
              <a:ea typeface="Helvetica Neue"/>
              <a:cs typeface="Helvetica Neue"/>
              <a:sym typeface="Helvetica Neue"/>
            </a:endParaRPr>
          </a:p>
          <a:p>
            <a:pPr marL="457200" marR="0" lvl="0" indent="0" algn="l" rtl="0">
              <a:lnSpc>
                <a:spcPct val="100000"/>
              </a:lnSpc>
              <a:spcBef>
                <a:spcPts val="1000"/>
              </a:spcBef>
              <a:spcAft>
                <a:spcPts val="0"/>
              </a:spcAft>
              <a:buClr>
                <a:srgbClr val="000000"/>
              </a:buClr>
              <a:buSzPts val="1200"/>
              <a:buFont typeface="Arial"/>
              <a:buNone/>
            </a:pPr>
            <a:r>
              <a:rPr lang="en" sz="1200" b="0" i="0" u="none" strike="noStrike" cap="none">
                <a:solidFill>
                  <a:schemeClr val="dk1"/>
                </a:solidFill>
                <a:latin typeface="Helvetica Neue"/>
                <a:ea typeface="Helvetica Neue"/>
                <a:cs typeface="Helvetica Neue"/>
                <a:sym typeface="Helvetica Neue"/>
              </a:rPr>
              <a:t>We don’t want more artifacts because more artifacts leads to a greater distance between Teams and customers. </a:t>
            </a:r>
            <a:endParaRPr sz="1200" b="0" i="0" u="none" strike="noStrike" cap="none">
              <a:solidFill>
                <a:schemeClr val="dk1"/>
              </a:solidFill>
              <a:latin typeface="Helvetica Neue"/>
              <a:ea typeface="Helvetica Neue"/>
              <a:cs typeface="Helvetica Neue"/>
              <a:sym typeface="Helvetica Neue"/>
            </a:endParaRPr>
          </a:p>
          <a:p>
            <a:pPr marL="457200" marR="0" lvl="0" indent="0" algn="l" rtl="0">
              <a:lnSpc>
                <a:spcPct val="100000"/>
              </a:lnSpc>
              <a:spcBef>
                <a:spcPts val="1000"/>
              </a:spcBef>
              <a:spcAft>
                <a:spcPts val="0"/>
              </a:spcAft>
              <a:buClr>
                <a:srgbClr val="000000"/>
              </a:buClr>
              <a:buSzPts val="1200"/>
              <a:buFont typeface="Arial"/>
              <a:buNone/>
            </a:pPr>
            <a:r>
              <a:rPr lang="en" sz="1200" b="0" i="0" u="none" strike="noStrike" cap="none">
                <a:solidFill>
                  <a:schemeClr val="dk1"/>
                </a:solidFill>
                <a:latin typeface="Helvetica Neue"/>
                <a:ea typeface="Helvetica Neue"/>
                <a:cs typeface="Helvetica Neue"/>
                <a:sym typeface="Helvetica Neue"/>
              </a:rPr>
              <a:t>We don’t want more process because that leads to less learning and team ownership of process. </a:t>
            </a:r>
            <a:endParaRPr sz="1200" b="0" i="0" u="none" strike="noStrike" cap="none">
              <a:solidFill>
                <a:schemeClr val="dk1"/>
              </a:solidFill>
              <a:latin typeface="Helvetica Neue"/>
              <a:ea typeface="Helvetica Neue"/>
              <a:cs typeface="Helvetica Neue"/>
              <a:sym typeface="Helvetica Neue"/>
            </a:endParaRPr>
          </a:p>
          <a:p>
            <a:pPr marL="457200" marR="0" lvl="0" indent="0" algn="l" rtl="0">
              <a:lnSpc>
                <a:spcPct val="100000"/>
              </a:lnSpc>
              <a:spcBef>
                <a:spcPts val="1000"/>
              </a:spcBef>
              <a:spcAft>
                <a:spcPts val="0"/>
              </a:spcAft>
              <a:buClr>
                <a:srgbClr val="000000"/>
              </a:buClr>
              <a:buSzPts val="1200"/>
              <a:buFont typeface="Arial"/>
              <a:buNone/>
            </a:pPr>
            <a:r>
              <a:rPr lang="en" sz="1200" b="0" i="0" u="none" strike="noStrike" cap="none">
                <a:solidFill>
                  <a:schemeClr val="dk1"/>
                </a:solidFill>
                <a:latin typeface="Helvetica Neue"/>
                <a:ea typeface="Helvetica Neue"/>
                <a:cs typeface="Helvetica Neue"/>
                <a:sym typeface="Helvetica Neue"/>
              </a:rPr>
              <a:t>We want more responsible Teams by having less (fewer) roles</a:t>
            </a:r>
            <a:endParaRPr sz="1200" b="0" i="0" u="none" strike="noStrike" cap="none">
              <a:solidFill>
                <a:schemeClr val="dk1"/>
              </a:solidFill>
              <a:latin typeface="Helvetica Neue"/>
              <a:ea typeface="Helvetica Neue"/>
              <a:cs typeface="Helvetica Neue"/>
              <a:sym typeface="Helvetica Neue"/>
            </a:endParaRPr>
          </a:p>
          <a:p>
            <a:pPr marL="457200" marR="0" lvl="0" indent="0" algn="l" rtl="0">
              <a:lnSpc>
                <a:spcPct val="100000"/>
              </a:lnSpc>
              <a:spcBef>
                <a:spcPts val="1000"/>
              </a:spcBef>
              <a:spcAft>
                <a:spcPts val="0"/>
              </a:spcAft>
              <a:buClr>
                <a:srgbClr val="000000"/>
              </a:buClr>
              <a:buSzPts val="1200"/>
              <a:buFont typeface="Arial"/>
              <a:buNone/>
            </a:pPr>
            <a:r>
              <a:rPr lang="en" sz="1200" b="0" i="0" u="none" strike="noStrike" cap="none">
                <a:solidFill>
                  <a:schemeClr val="dk1"/>
                </a:solidFill>
                <a:latin typeface="Helvetica Neue"/>
                <a:ea typeface="Helvetica Neue"/>
                <a:cs typeface="Helvetica Neue"/>
                <a:sym typeface="Helvetica Neue"/>
              </a:rPr>
              <a:t>We want more Team ownership of process and more meaningful work by having less defined processes. </a:t>
            </a:r>
            <a:endParaRPr sz="1200" b="0" i="0" u="none" strike="noStrike" cap="none">
              <a:solidFill>
                <a:schemeClr val="dk1"/>
              </a:solidFill>
              <a:latin typeface="Helvetica Neue"/>
              <a:ea typeface="Helvetica Neue"/>
              <a:cs typeface="Helvetica Neue"/>
              <a:sym typeface="Helvetica Neue"/>
            </a:endParaRPr>
          </a:p>
          <a:p>
            <a:pPr marL="457200" marR="0" lvl="0" indent="0" algn="l" rtl="0">
              <a:lnSpc>
                <a:spcPct val="100000"/>
              </a:lnSpc>
              <a:spcBef>
                <a:spcPts val="1000"/>
              </a:spcBef>
              <a:spcAft>
                <a:spcPts val="0"/>
              </a:spcAft>
              <a:buClr>
                <a:srgbClr val="000000"/>
              </a:buClr>
              <a:buSzPts val="1200"/>
              <a:buFont typeface="Arial"/>
              <a:buNone/>
            </a:pPr>
            <a:r>
              <a:rPr lang="en" sz="1200" b="0" i="1" u="none" strike="noStrike" cap="none">
                <a:solidFill>
                  <a:schemeClr val="dk1"/>
                </a:solidFill>
                <a:latin typeface="Helvetica Neue"/>
                <a:ea typeface="Helvetica Neue"/>
                <a:cs typeface="Helvetica Neue"/>
                <a:sym typeface="Helvetica Neue"/>
              </a:rPr>
              <a:t>We want more with less</a:t>
            </a:r>
            <a:r>
              <a:rPr lang="en" sz="1200" b="0" i="0" u="none" strike="noStrike" cap="none">
                <a:solidFill>
                  <a:schemeClr val="dk1"/>
                </a:solidFill>
                <a:latin typeface="Helvetica Neue"/>
                <a:ea typeface="Helvetica Neue"/>
                <a:cs typeface="Helvetica Neue"/>
                <a:sym typeface="Helvetica Neue"/>
              </a:rPr>
              <a:t>.</a:t>
            </a:r>
            <a:endParaRPr sz="1200" b="0" i="1" u="none" strike="noStrike" cap="none">
              <a:solidFill>
                <a:schemeClr val="dk1"/>
              </a:solidFill>
              <a:latin typeface="Helvetica Neue"/>
              <a:ea typeface="Helvetica Neue"/>
              <a:cs typeface="Helvetica Neue"/>
              <a:sym typeface="Helvetica Neue"/>
            </a:endParaRPr>
          </a:p>
        </p:txBody>
      </p:sp>
      <p:pic>
        <p:nvPicPr>
          <p:cNvPr id="333" name="Google Shape;333;p30"/>
          <p:cNvPicPr preferRelativeResize="0"/>
          <p:nvPr/>
        </p:nvPicPr>
        <p:blipFill rotWithShape="1">
          <a:blip r:embed="rId4">
            <a:alphaModFix/>
          </a:blip>
          <a:srcRect/>
          <a:stretch/>
        </p:blipFill>
        <p:spPr>
          <a:xfrm>
            <a:off x="6370970" y="904549"/>
            <a:ext cx="2524925" cy="2571752"/>
          </a:xfrm>
          <a:prstGeom prst="rect">
            <a:avLst/>
          </a:prstGeom>
          <a:noFill/>
          <a:ln>
            <a:noFill/>
          </a:ln>
        </p:spPr>
      </p:pic>
      <p:sp>
        <p:nvSpPr>
          <p:cNvPr id="334" name="Google Shape;334;p30"/>
          <p:cNvSpPr txBox="1"/>
          <p:nvPr/>
        </p:nvSpPr>
        <p:spPr>
          <a:xfrm>
            <a:off x="6903700" y="4938200"/>
            <a:ext cx="2240400" cy="205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chemeClr val="dk1"/>
                </a:solidFill>
                <a:latin typeface="Helvetica Neue Light"/>
                <a:ea typeface="Helvetica Neue Light"/>
                <a:cs typeface="Helvetica Neue Light"/>
                <a:sym typeface="Helvetica Neue Light"/>
              </a:rPr>
              <a:t>Source:</a:t>
            </a:r>
            <a:r>
              <a:rPr lang="en" sz="600" b="0" i="0" u="none" strike="noStrike" cap="none">
                <a:solidFill>
                  <a:srgbClr val="000000"/>
                </a:solidFill>
                <a:latin typeface="Helvetica Neue Light"/>
                <a:ea typeface="Helvetica Neue Light"/>
                <a:cs typeface="Helvetica Neue Light"/>
                <a:sym typeface="Helvetica Neue Light"/>
              </a:rPr>
              <a:t> </a:t>
            </a:r>
            <a:r>
              <a:rPr lang="en" sz="600" b="0" i="0" u="sng" strike="noStrike" cap="none">
                <a:solidFill>
                  <a:schemeClr val="hlink"/>
                </a:solidFill>
                <a:latin typeface="Helvetica Neue Light"/>
                <a:ea typeface="Helvetica Neue Light"/>
                <a:cs typeface="Helvetica Neue Light"/>
                <a:sym typeface="Helvetica Neue Light"/>
                <a:hlinkClick r:id="rId5"/>
              </a:rPr>
              <a:t>LeSS Framework</a:t>
            </a:r>
            <a:endParaRPr sz="6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1"/>
          <p:cNvSpPr txBox="1">
            <a:spLocks noGrp="1"/>
          </p:cNvSpPr>
          <p:nvPr>
            <p:ph type="title"/>
          </p:nvPr>
        </p:nvSpPr>
        <p:spPr>
          <a:xfrm>
            <a:off x="161925" y="85273"/>
            <a:ext cx="7886700" cy="6723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2400"/>
              <a:t>Option: LeSS (Large-Scale Scrum) is Better? </a:t>
            </a:r>
            <a:endParaRPr sz="2400"/>
          </a:p>
        </p:txBody>
      </p:sp>
      <p:pic>
        <p:nvPicPr>
          <p:cNvPr id="340" name="Google Shape;340;p31"/>
          <p:cNvPicPr preferRelativeResize="0"/>
          <p:nvPr/>
        </p:nvPicPr>
        <p:blipFill rotWithShape="1">
          <a:blip r:embed="rId3">
            <a:alphaModFix/>
          </a:blip>
          <a:srcRect/>
          <a:stretch/>
        </p:blipFill>
        <p:spPr>
          <a:xfrm>
            <a:off x="152400" y="152400"/>
            <a:ext cx="9525" cy="9525"/>
          </a:xfrm>
          <a:prstGeom prst="rect">
            <a:avLst/>
          </a:prstGeom>
          <a:noFill/>
          <a:ln>
            <a:noFill/>
          </a:ln>
        </p:spPr>
      </p:pic>
      <p:sp>
        <p:nvSpPr>
          <p:cNvPr id="341" name="Google Shape;341;p31"/>
          <p:cNvSpPr txBox="1"/>
          <p:nvPr/>
        </p:nvSpPr>
        <p:spPr>
          <a:xfrm>
            <a:off x="294800" y="662500"/>
            <a:ext cx="4539000" cy="41772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 sz="1800" b="1" i="0" u="none" strike="noStrike" cap="none">
                <a:solidFill>
                  <a:schemeClr val="dk1"/>
                </a:solidFill>
                <a:latin typeface="Helvetica Neue"/>
                <a:ea typeface="Helvetica Neue"/>
                <a:cs typeface="Helvetica Neue"/>
                <a:sym typeface="Helvetica Neue"/>
              </a:rPr>
              <a:t>Framework:</a:t>
            </a:r>
            <a:endParaRPr sz="1800" b="1" i="0" u="none" strike="noStrike" cap="none">
              <a:solidFill>
                <a:schemeClr val="dk1"/>
              </a:solidFill>
              <a:latin typeface="Helvetica Neue"/>
              <a:ea typeface="Helvetica Neue"/>
              <a:cs typeface="Helvetica Neue"/>
              <a:sym typeface="Helvetica Neue"/>
            </a:endParaRPr>
          </a:p>
          <a:p>
            <a:pPr marL="657225" marR="0" lvl="0" indent="-304800" algn="l" rtl="0">
              <a:lnSpc>
                <a:spcPct val="100000"/>
              </a:lnSpc>
              <a:spcBef>
                <a:spcPts val="0"/>
              </a:spcBef>
              <a:spcAft>
                <a:spcPts val="0"/>
              </a:spcAft>
              <a:buClr>
                <a:schemeClr val="dk1"/>
              </a:buClr>
              <a:buSzPts val="1200"/>
              <a:buFont typeface="Helvetica Neue"/>
              <a:buChar char="●"/>
            </a:pPr>
            <a:r>
              <a:rPr lang="en" sz="1200" b="0" i="0" u="none" strike="noStrike" cap="none">
                <a:solidFill>
                  <a:schemeClr val="dk1"/>
                </a:solidFill>
                <a:latin typeface="Helvetica Neue"/>
                <a:ea typeface="Helvetica Neue"/>
                <a:cs typeface="Helvetica Neue"/>
                <a:sym typeface="Helvetica Neue"/>
              </a:rPr>
              <a:t>Roles:</a:t>
            </a:r>
            <a:endParaRPr sz="1200" b="0" i="0" u="none" strike="noStrike" cap="none">
              <a:solidFill>
                <a:schemeClr val="dk1"/>
              </a:solidFill>
              <a:latin typeface="Helvetica Neue"/>
              <a:ea typeface="Helvetica Neue"/>
              <a:cs typeface="Helvetica Neue"/>
              <a:sym typeface="Helvetica Neue"/>
            </a:endParaRPr>
          </a:p>
          <a:p>
            <a:pPr marL="857250" marR="0" lvl="1" indent="-304800" algn="l" rtl="0">
              <a:lnSpc>
                <a:spcPct val="100000"/>
              </a:lnSpc>
              <a:spcBef>
                <a:spcPts val="0"/>
              </a:spcBef>
              <a:spcAft>
                <a:spcPts val="0"/>
              </a:spcAft>
              <a:buClr>
                <a:schemeClr val="dk1"/>
              </a:buClr>
              <a:buSzPts val="1200"/>
              <a:buFont typeface="Helvetica Neue"/>
              <a:buChar char="○"/>
            </a:pPr>
            <a:r>
              <a:rPr lang="en" sz="1200" b="0" i="0" u="none" strike="noStrike" cap="none">
                <a:solidFill>
                  <a:schemeClr val="dk1"/>
                </a:solidFill>
                <a:latin typeface="Helvetica Neue"/>
                <a:ea typeface="Helvetica Neue"/>
                <a:cs typeface="Helvetica Neue"/>
                <a:sym typeface="Helvetica Neue"/>
              </a:rPr>
              <a:t>(1) Product Owner</a:t>
            </a:r>
            <a:endParaRPr sz="1200" b="0" i="0" u="none" strike="noStrike" cap="none">
              <a:solidFill>
                <a:schemeClr val="dk1"/>
              </a:solidFill>
              <a:latin typeface="Helvetica Neue"/>
              <a:ea typeface="Helvetica Neue"/>
              <a:cs typeface="Helvetica Neue"/>
              <a:sym typeface="Helvetica Neue"/>
            </a:endParaRPr>
          </a:p>
          <a:p>
            <a:pPr marL="857250" marR="0" lvl="1" indent="-304800" algn="l" rtl="0">
              <a:lnSpc>
                <a:spcPct val="100000"/>
              </a:lnSpc>
              <a:spcBef>
                <a:spcPts val="0"/>
              </a:spcBef>
              <a:spcAft>
                <a:spcPts val="0"/>
              </a:spcAft>
              <a:buClr>
                <a:schemeClr val="dk1"/>
              </a:buClr>
              <a:buSzPts val="1200"/>
              <a:buFont typeface="Helvetica Neue"/>
              <a:buChar char="○"/>
            </a:pPr>
            <a:r>
              <a:rPr lang="en" sz="1200" b="0" i="0" u="none" strike="noStrike" cap="none">
                <a:solidFill>
                  <a:schemeClr val="dk1"/>
                </a:solidFill>
                <a:latin typeface="Helvetica Neue"/>
                <a:ea typeface="Helvetica Neue"/>
                <a:cs typeface="Helvetica Neue"/>
                <a:sym typeface="Helvetica Neue"/>
              </a:rPr>
              <a:t>(2-8) Devs</a:t>
            </a:r>
            <a:endParaRPr sz="1200" b="0" i="0" u="none" strike="noStrike" cap="none">
              <a:solidFill>
                <a:schemeClr val="dk1"/>
              </a:solidFill>
              <a:latin typeface="Helvetica Neue"/>
              <a:ea typeface="Helvetica Neue"/>
              <a:cs typeface="Helvetica Neue"/>
              <a:sym typeface="Helvetica Neue"/>
            </a:endParaRPr>
          </a:p>
          <a:p>
            <a:pPr marL="857250" marR="0" lvl="1" indent="-304800" algn="l" rtl="0">
              <a:lnSpc>
                <a:spcPct val="100000"/>
              </a:lnSpc>
              <a:spcBef>
                <a:spcPts val="0"/>
              </a:spcBef>
              <a:spcAft>
                <a:spcPts val="0"/>
              </a:spcAft>
              <a:buClr>
                <a:schemeClr val="dk1"/>
              </a:buClr>
              <a:buSzPts val="1200"/>
              <a:buFont typeface="Helvetica Neue"/>
              <a:buChar char="○"/>
            </a:pPr>
            <a:r>
              <a:rPr lang="en" sz="1200" b="0" i="0" u="none" strike="noStrike" cap="none">
                <a:solidFill>
                  <a:schemeClr val="dk1"/>
                </a:solidFill>
                <a:latin typeface="Helvetica Neue"/>
                <a:ea typeface="Helvetica Neue"/>
                <a:cs typeface="Helvetica Neue"/>
                <a:sym typeface="Helvetica Neue"/>
              </a:rPr>
              <a:t>(1) Scrum Master </a:t>
            </a:r>
            <a:r>
              <a:rPr lang="en" sz="1200" b="1" i="0" u="sng" strike="noStrike" cap="none">
                <a:solidFill>
                  <a:schemeClr val="dk1"/>
                </a:solidFill>
                <a:latin typeface="Helvetica Neue"/>
                <a:ea typeface="Helvetica Neue"/>
                <a:cs typeface="Helvetica Neue"/>
                <a:sym typeface="Helvetica Neue"/>
              </a:rPr>
              <a:t>for (1-3) teams </a:t>
            </a:r>
            <a:endParaRPr sz="1200" b="1" i="0" u="sng" strike="noStrike" cap="none">
              <a:solidFill>
                <a:schemeClr val="dk1"/>
              </a:solidFill>
              <a:latin typeface="Helvetica Neue"/>
              <a:ea typeface="Helvetica Neue"/>
              <a:cs typeface="Helvetica Neue"/>
              <a:sym typeface="Helvetica Neue"/>
            </a:endParaRPr>
          </a:p>
          <a:p>
            <a:pPr marL="657225" marR="0" lvl="0" indent="-304800" algn="l" rtl="0">
              <a:lnSpc>
                <a:spcPct val="100000"/>
              </a:lnSpc>
              <a:spcBef>
                <a:spcPts val="1000"/>
              </a:spcBef>
              <a:spcAft>
                <a:spcPts val="0"/>
              </a:spcAft>
              <a:buClr>
                <a:schemeClr val="dk1"/>
              </a:buClr>
              <a:buSzPts val="1200"/>
              <a:buFont typeface="Helvetica Neue"/>
              <a:buChar char="●"/>
            </a:pPr>
            <a:r>
              <a:rPr lang="en" sz="1200" b="0" i="0" u="none" strike="noStrike" cap="none">
                <a:solidFill>
                  <a:schemeClr val="dk1"/>
                </a:solidFill>
                <a:latin typeface="Helvetica Neue"/>
                <a:ea typeface="Helvetica Neue"/>
                <a:cs typeface="Helvetica Neue"/>
                <a:sym typeface="Helvetica Neue"/>
              </a:rPr>
              <a:t>Multiple teams for “Requirement areas” </a:t>
            </a:r>
            <a:r>
              <a:rPr lang="en" sz="1200" b="0" i="1" u="none" strike="noStrike" cap="none">
                <a:solidFill>
                  <a:schemeClr val="dk1"/>
                </a:solidFill>
                <a:latin typeface="Helvetica Neue"/>
                <a:ea typeface="Helvetica Neue"/>
                <a:cs typeface="Helvetica Neue"/>
                <a:sym typeface="Helvetica Neue"/>
              </a:rPr>
              <a:t>(Feature teams, modules)—</a:t>
            </a:r>
            <a:r>
              <a:rPr lang="en" sz="1200" b="0" i="0" u="none" strike="noStrike" cap="none">
                <a:solidFill>
                  <a:schemeClr val="dk1"/>
                </a:solidFill>
                <a:latin typeface="Helvetica Neue"/>
                <a:ea typeface="Helvetica Neue"/>
                <a:cs typeface="Helvetica Neue"/>
                <a:sym typeface="Helvetica Neue"/>
              </a:rPr>
              <a:t>true cross-functional and cross-component teams. </a:t>
            </a:r>
            <a:endParaRPr sz="1200" b="0" i="0" u="none" strike="noStrike" cap="none">
              <a:solidFill>
                <a:schemeClr val="dk1"/>
              </a:solidFill>
              <a:latin typeface="Helvetica Neue"/>
              <a:ea typeface="Helvetica Neue"/>
              <a:cs typeface="Helvetica Neue"/>
              <a:sym typeface="Helvetica Neue"/>
            </a:endParaRPr>
          </a:p>
          <a:p>
            <a:pPr marL="657225" marR="0" lvl="0" indent="-304800" algn="l" rtl="0">
              <a:lnSpc>
                <a:spcPct val="100000"/>
              </a:lnSpc>
              <a:spcBef>
                <a:spcPts val="1000"/>
              </a:spcBef>
              <a:spcAft>
                <a:spcPts val="0"/>
              </a:spcAft>
              <a:buClr>
                <a:schemeClr val="dk1"/>
              </a:buClr>
              <a:buSzPts val="1200"/>
              <a:buFont typeface="Helvetica Neue"/>
              <a:buChar char="●"/>
            </a:pPr>
            <a:r>
              <a:rPr lang="en" sz="1200" b="0" i="0" u="none" strike="noStrike" cap="none">
                <a:solidFill>
                  <a:schemeClr val="dk1"/>
                </a:solidFill>
                <a:latin typeface="Helvetica Neue"/>
                <a:ea typeface="Helvetica Neue"/>
                <a:cs typeface="Helvetica Neue"/>
                <a:sym typeface="Helvetica Neue"/>
              </a:rPr>
              <a:t>Single PO, backlog, definition of “done” for all</a:t>
            </a:r>
            <a:endParaRPr sz="1200" b="0" i="0" u="none" strike="noStrike" cap="none">
              <a:solidFill>
                <a:schemeClr val="dk1"/>
              </a:solidFill>
              <a:latin typeface="Helvetica Neue"/>
              <a:ea typeface="Helvetica Neue"/>
              <a:cs typeface="Helvetica Neue"/>
              <a:sym typeface="Helvetica Neue"/>
            </a:endParaRPr>
          </a:p>
          <a:p>
            <a:pPr marL="657225" marR="0" lvl="0" indent="-304800" algn="l" rtl="0">
              <a:lnSpc>
                <a:spcPct val="100000"/>
              </a:lnSpc>
              <a:spcBef>
                <a:spcPts val="1000"/>
              </a:spcBef>
              <a:spcAft>
                <a:spcPts val="0"/>
              </a:spcAft>
              <a:buClr>
                <a:schemeClr val="dk1"/>
              </a:buClr>
              <a:buSzPts val="1200"/>
              <a:buFont typeface="Helvetica Neue"/>
              <a:buChar char="●"/>
            </a:pPr>
            <a:r>
              <a:rPr lang="en" sz="1200" b="0" i="0" u="none" strike="noStrike" cap="none">
                <a:solidFill>
                  <a:schemeClr val="dk1"/>
                </a:solidFill>
                <a:latin typeface="Helvetica Neue"/>
                <a:ea typeface="Helvetica Neue"/>
                <a:cs typeface="Helvetica Neue"/>
                <a:sym typeface="Helvetica Neue"/>
              </a:rPr>
              <a:t>Each team maintains focus on their own work</a:t>
            </a:r>
            <a:endParaRPr sz="1200" b="0" i="0" u="none" strike="noStrike" cap="none">
              <a:solidFill>
                <a:schemeClr val="dk1"/>
              </a:solidFill>
              <a:latin typeface="Helvetica Neue"/>
              <a:ea typeface="Helvetica Neue"/>
              <a:cs typeface="Helvetica Neue"/>
              <a:sym typeface="Helvetica Neue"/>
            </a:endParaRPr>
          </a:p>
          <a:p>
            <a:pPr marL="657225" marR="0" lvl="0" indent="-304800" algn="l" rtl="0">
              <a:lnSpc>
                <a:spcPct val="100000"/>
              </a:lnSpc>
              <a:spcBef>
                <a:spcPts val="1000"/>
              </a:spcBef>
              <a:spcAft>
                <a:spcPts val="0"/>
              </a:spcAft>
              <a:buClr>
                <a:schemeClr val="dk1"/>
              </a:buClr>
              <a:buSzPts val="1200"/>
              <a:buFont typeface="Helvetica Neue"/>
              <a:buChar char="●"/>
            </a:pPr>
            <a:r>
              <a:rPr lang="en" sz="1200" b="0" i="0" u="none" strike="noStrike" cap="none">
                <a:solidFill>
                  <a:schemeClr val="dk1"/>
                </a:solidFill>
                <a:latin typeface="Helvetica Neue"/>
                <a:ea typeface="Helvetica Neue"/>
                <a:cs typeface="Helvetica Neue"/>
                <a:sym typeface="Helvetica Neue"/>
              </a:rPr>
              <a:t>Works together in shared environment</a:t>
            </a:r>
            <a:endParaRPr sz="1200" b="0" i="0" u="none" strike="noStrike" cap="none">
              <a:solidFill>
                <a:schemeClr val="dk1"/>
              </a:solidFill>
              <a:latin typeface="Helvetica Neue"/>
              <a:ea typeface="Helvetica Neue"/>
              <a:cs typeface="Helvetica Neue"/>
              <a:sym typeface="Helvetica Neue"/>
            </a:endParaRPr>
          </a:p>
          <a:p>
            <a:pPr marL="914400" marR="0" lvl="1" indent="-304800" algn="l" rtl="0">
              <a:lnSpc>
                <a:spcPct val="100000"/>
              </a:lnSpc>
              <a:spcBef>
                <a:spcPts val="1000"/>
              </a:spcBef>
              <a:spcAft>
                <a:spcPts val="0"/>
              </a:spcAft>
              <a:buClr>
                <a:schemeClr val="dk1"/>
              </a:buClr>
              <a:buSzPts val="1200"/>
              <a:buFont typeface="Helvetica Neue"/>
              <a:buChar char="○"/>
            </a:pPr>
            <a:r>
              <a:rPr lang="en" sz="1200" b="0" i="0" u="none" strike="noStrike" cap="none">
                <a:solidFill>
                  <a:schemeClr val="dk1"/>
                </a:solidFill>
                <a:latin typeface="Helvetica Neue"/>
                <a:ea typeface="Helvetica Neue"/>
                <a:cs typeface="Helvetica Neue"/>
                <a:sym typeface="Helvetica Neue"/>
              </a:rPr>
              <a:t>(1) common </a:t>
            </a:r>
            <a:r>
              <a:rPr lang="en" sz="1200" b="1" i="0" u="none" strike="noStrike" cap="none">
                <a:solidFill>
                  <a:schemeClr val="dk1"/>
                </a:solidFill>
                <a:latin typeface="Helvetica Neue"/>
                <a:ea typeface="Helvetica Neue"/>
                <a:cs typeface="Helvetica Neue"/>
                <a:sym typeface="Helvetica Neue"/>
              </a:rPr>
              <a:t>Backlog</a:t>
            </a:r>
            <a:r>
              <a:rPr lang="en" sz="1200" b="0" i="0" u="none" strike="noStrike" cap="none">
                <a:solidFill>
                  <a:schemeClr val="dk1"/>
                </a:solidFill>
                <a:latin typeface="Helvetica Neue"/>
                <a:ea typeface="Helvetica Neue"/>
                <a:cs typeface="Helvetica Neue"/>
                <a:sym typeface="Helvetica Neue"/>
              </a:rPr>
              <a:t> across all teams</a:t>
            </a:r>
            <a:endParaRPr sz="1200" b="0" i="0" u="none" strike="noStrike" cap="none">
              <a:solidFill>
                <a:schemeClr val="dk1"/>
              </a:solidFill>
              <a:latin typeface="Helvetica Neue"/>
              <a:ea typeface="Helvetica Neue"/>
              <a:cs typeface="Helvetica Neue"/>
              <a:sym typeface="Helvetica Neue"/>
            </a:endParaRPr>
          </a:p>
          <a:p>
            <a:pPr marL="914400" marR="0" lvl="1" indent="-304800" algn="l" rtl="0">
              <a:lnSpc>
                <a:spcPct val="100000"/>
              </a:lnSpc>
              <a:spcBef>
                <a:spcPts val="1000"/>
              </a:spcBef>
              <a:spcAft>
                <a:spcPts val="0"/>
              </a:spcAft>
              <a:buClr>
                <a:schemeClr val="dk1"/>
              </a:buClr>
              <a:buSzPts val="1200"/>
              <a:buFont typeface="Helvetica Neue"/>
              <a:buChar char="○"/>
            </a:pPr>
            <a:r>
              <a:rPr lang="en" sz="1200" b="0" i="0" u="none" strike="noStrike" cap="none">
                <a:solidFill>
                  <a:schemeClr val="dk1"/>
                </a:solidFill>
                <a:latin typeface="Helvetica Neue"/>
                <a:ea typeface="Helvetica Neue"/>
                <a:cs typeface="Helvetica Neue"/>
                <a:sym typeface="Helvetica Neue"/>
              </a:rPr>
              <a:t>(1) common </a:t>
            </a:r>
            <a:r>
              <a:rPr lang="en" sz="1200" b="1" i="0" u="none" strike="noStrike" cap="none">
                <a:solidFill>
                  <a:schemeClr val="dk1"/>
                </a:solidFill>
                <a:latin typeface="Helvetica Neue"/>
                <a:ea typeface="Helvetica Neue"/>
                <a:cs typeface="Helvetica Neue"/>
                <a:sym typeface="Helvetica Neue"/>
              </a:rPr>
              <a:t>Sprint</a:t>
            </a:r>
            <a:r>
              <a:rPr lang="en" sz="1200" b="0" i="0" u="none" strike="noStrike" cap="none">
                <a:solidFill>
                  <a:schemeClr val="dk1"/>
                </a:solidFill>
                <a:latin typeface="Helvetica Neue"/>
                <a:ea typeface="Helvetica Neue"/>
                <a:cs typeface="Helvetica Neue"/>
                <a:sym typeface="Helvetica Neue"/>
              </a:rPr>
              <a:t> across all teams</a:t>
            </a:r>
            <a:endParaRPr sz="1200" b="0" i="0" u="none" strike="noStrike" cap="none">
              <a:solidFill>
                <a:schemeClr val="dk1"/>
              </a:solidFill>
              <a:latin typeface="Helvetica Neue"/>
              <a:ea typeface="Helvetica Neue"/>
              <a:cs typeface="Helvetica Neue"/>
              <a:sym typeface="Helvetica Neue"/>
            </a:endParaRPr>
          </a:p>
          <a:p>
            <a:pPr marL="914400" marR="0" lvl="1" indent="-304800" algn="l" rtl="0">
              <a:lnSpc>
                <a:spcPct val="100000"/>
              </a:lnSpc>
              <a:spcBef>
                <a:spcPts val="1000"/>
              </a:spcBef>
              <a:spcAft>
                <a:spcPts val="0"/>
              </a:spcAft>
              <a:buClr>
                <a:schemeClr val="dk1"/>
              </a:buClr>
              <a:buSzPts val="1200"/>
              <a:buFont typeface="Helvetica Neue"/>
              <a:buChar char="○"/>
            </a:pPr>
            <a:r>
              <a:rPr lang="en" sz="1200" b="0" i="0" u="none" strike="noStrike" cap="none">
                <a:solidFill>
                  <a:schemeClr val="dk1"/>
                </a:solidFill>
                <a:latin typeface="Helvetica Neue"/>
                <a:ea typeface="Helvetica Neue"/>
                <a:cs typeface="Helvetica Neue"/>
                <a:sym typeface="Helvetica Neue"/>
              </a:rPr>
              <a:t>(1) shippable </a:t>
            </a:r>
            <a:r>
              <a:rPr lang="en" sz="1200" b="1" i="0" u="none" strike="noStrike" cap="none">
                <a:solidFill>
                  <a:schemeClr val="dk1"/>
                </a:solidFill>
                <a:latin typeface="Helvetica Neue"/>
                <a:ea typeface="Helvetica Neue"/>
                <a:cs typeface="Helvetica Neue"/>
                <a:sym typeface="Helvetica Neue"/>
              </a:rPr>
              <a:t>Product increment</a:t>
            </a:r>
            <a:endParaRPr sz="1350" b="1" i="0" u="none" strike="noStrike" cap="none">
              <a:solidFill>
                <a:schemeClr val="dk1"/>
              </a:solidFill>
              <a:latin typeface="Helvetica Neue"/>
              <a:ea typeface="Helvetica Neue"/>
              <a:cs typeface="Helvetica Neue"/>
              <a:sym typeface="Helvetica Neue"/>
            </a:endParaRPr>
          </a:p>
          <a:p>
            <a:pPr marL="0" marR="0" lvl="0" indent="0" algn="l" rtl="0">
              <a:lnSpc>
                <a:spcPct val="90000"/>
              </a:lnSpc>
              <a:spcBef>
                <a:spcPts val="0"/>
              </a:spcBef>
              <a:spcAft>
                <a:spcPts val="0"/>
              </a:spcAft>
              <a:buClr>
                <a:srgbClr val="000000"/>
              </a:buClr>
              <a:buSzPts val="1800"/>
              <a:buFont typeface="Arial"/>
              <a:buNone/>
            </a:pPr>
            <a:endParaRPr sz="1800" b="1" i="0" u="none" strike="noStrike" cap="none">
              <a:solidFill>
                <a:schemeClr val="dk1"/>
              </a:solidFill>
              <a:latin typeface="Helvetica Neue"/>
              <a:ea typeface="Helvetica Neue"/>
              <a:cs typeface="Helvetica Neue"/>
              <a:sym typeface="Helvetica Neue"/>
            </a:endParaRPr>
          </a:p>
          <a:p>
            <a:pPr marL="0" marR="0" lvl="0" indent="0" algn="l" rtl="0">
              <a:lnSpc>
                <a:spcPct val="90000"/>
              </a:lnSpc>
              <a:spcBef>
                <a:spcPts val="0"/>
              </a:spcBef>
              <a:spcAft>
                <a:spcPts val="0"/>
              </a:spcAft>
              <a:buClr>
                <a:srgbClr val="000000"/>
              </a:buClr>
              <a:buSzPts val="1800"/>
              <a:buFont typeface="Arial"/>
              <a:buNone/>
            </a:pPr>
            <a:endParaRPr sz="1800" b="1" i="0" u="none" strike="noStrike" cap="none">
              <a:solidFill>
                <a:schemeClr val="dk1"/>
              </a:solidFill>
              <a:latin typeface="Helvetica Neue"/>
              <a:ea typeface="Helvetica Neue"/>
              <a:cs typeface="Helvetica Neue"/>
              <a:sym typeface="Helvetica Neue"/>
            </a:endParaRPr>
          </a:p>
          <a:p>
            <a:pPr marL="0" marR="0" lvl="0" indent="0" algn="l" rtl="0">
              <a:lnSpc>
                <a:spcPct val="90000"/>
              </a:lnSpc>
              <a:spcBef>
                <a:spcPts val="0"/>
              </a:spcBef>
              <a:spcAft>
                <a:spcPts val="0"/>
              </a:spcAft>
              <a:buClr>
                <a:srgbClr val="000000"/>
              </a:buClr>
              <a:buSzPts val="1800"/>
              <a:buFont typeface="Arial"/>
              <a:buNone/>
            </a:pPr>
            <a:endParaRPr sz="1800" b="1" i="0" u="none" strike="noStrike" cap="none">
              <a:solidFill>
                <a:schemeClr val="dk1"/>
              </a:solidFill>
              <a:latin typeface="Helvetica Neue"/>
              <a:ea typeface="Helvetica Neue"/>
              <a:cs typeface="Helvetica Neue"/>
              <a:sym typeface="Helvetica Neue"/>
            </a:endParaRPr>
          </a:p>
          <a:p>
            <a:pPr marL="0" marR="0" lvl="0" indent="0" algn="l" rtl="0">
              <a:lnSpc>
                <a:spcPct val="90000"/>
              </a:lnSpc>
              <a:spcBef>
                <a:spcPts val="0"/>
              </a:spcBef>
              <a:spcAft>
                <a:spcPts val="0"/>
              </a:spcAft>
              <a:buClr>
                <a:schemeClr val="dk1"/>
              </a:buClr>
              <a:buSzPts val="1100"/>
              <a:buFont typeface="Arial"/>
              <a:buNone/>
            </a:pPr>
            <a:endParaRPr sz="1800" b="1" i="0" u="none" strike="noStrike" cap="none">
              <a:solidFill>
                <a:schemeClr val="dk1"/>
              </a:solidFill>
              <a:latin typeface="Helvetica Neue"/>
              <a:ea typeface="Helvetica Neue"/>
              <a:cs typeface="Helvetica Neue"/>
              <a:sym typeface="Helvetica Neue"/>
            </a:endParaRPr>
          </a:p>
          <a:p>
            <a:pPr marL="457200" marR="0" lvl="0" indent="0" algn="l" rtl="0">
              <a:lnSpc>
                <a:spcPct val="100000"/>
              </a:lnSpc>
              <a:spcBef>
                <a:spcPts val="0"/>
              </a:spcBef>
              <a:spcAft>
                <a:spcPts val="0"/>
              </a:spcAft>
              <a:buClr>
                <a:srgbClr val="000000"/>
              </a:buClr>
              <a:buSzPts val="1100"/>
              <a:buFont typeface="Arial"/>
              <a:buNone/>
            </a:pPr>
            <a:endParaRPr sz="1100" b="0" i="1" u="none" strike="noStrike" cap="none">
              <a:solidFill>
                <a:srgbClr val="000000"/>
              </a:solidFill>
              <a:latin typeface="Arial"/>
              <a:ea typeface="Arial"/>
              <a:cs typeface="Arial"/>
              <a:sym typeface="Arial"/>
            </a:endParaRPr>
          </a:p>
        </p:txBody>
      </p:sp>
      <p:sp>
        <p:nvSpPr>
          <p:cNvPr id="342" name="Google Shape;342;p31"/>
          <p:cNvSpPr txBox="1"/>
          <p:nvPr/>
        </p:nvSpPr>
        <p:spPr>
          <a:xfrm>
            <a:off x="6903700" y="4938200"/>
            <a:ext cx="2240400" cy="205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Helvetica Neue Light"/>
                <a:ea typeface="Helvetica Neue Light"/>
                <a:cs typeface="Helvetica Neue Light"/>
                <a:sym typeface="Helvetica Neue Light"/>
              </a:rPr>
              <a:t>Source: </a:t>
            </a:r>
            <a:r>
              <a:rPr lang="en" sz="600" b="0" i="0" u="sng" strike="noStrike" cap="none">
                <a:solidFill>
                  <a:schemeClr val="hlink"/>
                </a:solidFill>
                <a:latin typeface="Helvetica Neue Light"/>
                <a:ea typeface="Helvetica Neue Light"/>
                <a:cs typeface="Helvetica Neue Light"/>
                <a:sym typeface="Helvetica Neue Light"/>
                <a:hlinkClick r:id="rId4"/>
              </a:rPr>
              <a:t>LeSS Framework</a:t>
            </a:r>
            <a:endParaRPr sz="600" b="0" i="0" u="none" strike="noStrike" cap="none">
              <a:solidFill>
                <a:srgbClr val="000000"/>
              </a:solidFill>
              <a:latin typeface="Helvetica Neue Light"/>
              <a:ea typeface="Helvetica Neue Light"/>
              <a:cs typeface="Helvetica Neue Light"/>
              <a:sym typeface="Helvetica Neue Light"/>
            </a:endParaRPr>
          </a:p>
        </p:txBody>
      </p:sp>
      <p:pic>
        <p:nvPicPr>
          <p:cNvPr id="343" name="Google Shape;343;p31"/>
          <p:cNvPicPr preferRelativeResize="0"/>
          <p:nvPr/>
        </p:nvPicPr>
        <p:blipFill rotWithShape="1">
          <a:blip r:embed="rId5">
            <a:alphaModFix/>
          </a:blip>
          <a:srcRect/>
          <a:stretch/>
        </p:blipFill>
        <p:spPr>
          <a:xfrm>
            <a:off x="4108925" y="2396699"/>
            <a:ext cx="5035175" cy="267271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18622a00c3d_0_29"/>
          <p:cNvSpPr txBox="1">
            <a:spLocks noGrp="1"/>
          </p:cNvSpPr>
          <p:nvPr>
            <p:ph type="title"/>
          </p:nvPr>
        </p:nvSpPr>
        <p:spPr>
          <a:xfrm>
            <a:off x="161925" y="85273"/>
            <a:ext cx="7886700" cy="6723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2400"/>
              <a:t>Option:  Scrum of Scrums is Better? </a:t>
            </a:r>
            <a:endParaRPr sz="2400"/>
          </a:p>
        </p:txBody>
      </p:sp>
      <p:pic>
        <p:nvPicPr>
          <p:cNvPr id="349" name="Google Shape;349;g18622a00c3d_0_29"/>
          <p:cNvPicPr preferRelativeResize="0"/>
          <p:nvPr/>
        </p:nvPicPr>
        <p:blipFill rotWithShape="1">
          <a:blip r:embed="rId3">
            <a:alphaModFix/>
          </a:blip>
          <a:srcRect/>
          <a:stretch/>
        </p:blipFill>
        <p:spPr>
          <a:xfrm>
            <a:off x="152400" y="152400"/>
            <a:ext cx="9525" cy="9525"/>
          </a:xfrm>
          <a:prstGeom prst="rect">
            <a:avLst/>
          </a:prstGeom>
          <a:noFill/>
          <a:ln>
            <a:noFill/>
          </a:ln>
        </p:spPr>
      </p:pic>
      <p:sp>
        <p:nvSpPr>
          <p:cNvPr id="350" name="Google Shape;350;g18622a00c3d_0_29"/>
          <p:cNvSpPr txBox="1"/>
          <p:nvPr/>
        </p:nvSpPr>
        <p:spPr>
          <a:xfrm>
            <a:off x="294800" y="662500"/>
            <a:ext cx="4371000" cy="41772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 sz="1800" b="1" i="0" u="none" strike="noStrike" cap="none">
                <a:solidFill>
                  <a:schemeClr val="dk1"/>
                </a:solidFill>
                <a:latin typeface="Helvetica Neue"/>
                <a:ea typeface="Helvetica Neue"/>
                <a:cs typeface="Helvetica Neue"/>
                <a:sym typeface="Helvetica Neue"/>
              </a:rPr>
              <a:t>Framework:</a:t>
            </a:r>
            <a:endParaRPr sz="1800" b="1" i="0" u="none" strike="noStrike" cap="none">
              <a:solidFill>
                <a:schemeClr val="dk1"/>
              </a:solidFill>
              <a:latin typeface="Helvetica Neue"/>
              <a:ea typeface="Helvetica Neue"/>
              <a:cs typeface="Helvetica Neue"/>
              <a:sym typeface="Helvetica Neue"/>
            </a:endParaRPr>
          </a:p>
          <a:p>
            <a:pPr marL="457200" marR="0" lvl="0" indent="-304800" algn="l" rtl="0">
              <a:lnSpc>
                <a:spcPct val="100000"/>
              </a:lnSpc>
              <a:spcBef>
                <a:spcPts val="0"/>
              </a:spcBef>
              <a:spcAft>
                <a:spcPts val="0"/>
              </a:spcAft>
              <a:buClr>
                <a:schemeClr val="dk1"/>
              </a:buClr>
              <a:buSzPts val="1200"/>
              <a:buFont typeface="Helvetica Neue"/>
              <a:buChar char="●"/>
            </a:pPr>
            <a:r>
              <a:rPr lang="en" sz="1200" b="0" i="0" u="none" strike="noStrike" cap="none">
                <a:solidFill>
                  <a:schemeClr val="dk1"/>
                </a:solidFill>
                <a:latin typeface="Helvetica Neue"/>
                <a:ea typeface="Helvetica Neue"/>
                <a:cs typeface="Helvetica Neue"/>
                <a:sym typeface="Helvetica Neue"/>
              </a:rPr>
              <a:t>Roles:</a:t>
            </a:r>
            <a:endParaRPr sz="1200" b="0" i="0" u="none" strike="noStrike" cap="none">
              <a:solidFill>
                <a:schemeClr val="dk1"/>
              </a:solidFill>
              <a:latin typeface="Helvetica Neue"/>
              <a:ea typeface="Helvetica Neue"/>
              <a:cs typeface="Helvetica Neue"/>
              <a:sym typeface="Helvetica Neue"/>
            </a:endParaRPr>
          </a:p>
          <a:p>
            <a:pPr marL="800100" marR="0" lvl="1" indent="-304800" algn="l" rtl="0">
              <a:lnSpc>
                <a:spcPct val="100000"/>
              </a:lnSpc>
              <a:spcBef>
                <a:spcPts val="0"/>
              </a:spcBef>
              <a:spcAft>
                <a:spcPts val="0"/>
              </a:spcAft>
              <a:buClr>
                <a:schemeClr val="dk1"/>
              </a:buClr>
              <a:buSzPts val="1200"/>
              <a:buFont typeface="Helvetica Neue"/>
              <a:buChar char="○"/>
            </a:pPr>
            <a:r>
              <a:rPr lang="en" sz="1200" b="0" i="0" u="none" strike="noStrike" cap="none">
                <a:solidFill>
                  <a:schemeClr val="dk1"/>
                </a:solidFill>
                <a:latin typeface="Helvetica Neue"/>
                <a:ea typeface="Helvetica Neue"/>
                <a:cs typeface="Helvetica Neue"/>
                <a:sym typeface="Helvetica Neue"/>
              </a:rPr>
              <a:t>(1) Product Owner</a:t>
            </a:r>
            <a:endParaRPr sz="1200" b="0" i="0" u="none" strike="noStrike" cap="none">
              <a:solidFill>
                <a:schemeClr val="dk1"/>
              </a:solidFill>
              <a:latin typeface="Helvetica Neue"/>
              <a:ea typeface="Helvetica Neue"/>
              <a:cs typeface="Helvetica Neue"/>
              <a:sym typeface="Helvetica Neue"/>
            </a:endParaRPr>
          </a:p>
          <a:p>
            <a:pPr marL="800100" marR="0" lvl="1" indent="-304800" algn="l" rtl="0">
              <a:lnSpc>
                <a:spcPct val="100000"/>
              </a:lnSpc>
              <a:spcBef>
                <a:spcPts val="0"/>
              </a:spcBef>
              <a:spcAft>
                <a:spcPts val="0"/>
              </a:spcAft>
              <a:buClr>
                <a:schemeClr val="dk1"/>
              </a:buClr>
              <a:buSzPts val="1200"/>
              <a:buFont typeface="Helvetica Neue"/>
              <a:buChar char="○"/>
            </a:pPr>
            <a:r>
              <a:rPr lang="en" sz="1200" b="0" i="0" u="none" strike="noStrike" cap="none">
                <a:solidFill>
                  <a:schemeClr val="dk1"/>
                </a:solidFill>
                <a:latin typeface="Helvetica Neue"/>
                <a:ea typeface="Helvetica Neue"/>
                <a:cs typeface="Helvetica Neue"/>
                <a:sym typeface="Helvetica Neue"/>
              </a:rPr>
              <a:t>(2-8) Devs</a:t>
            </a:r>
            <a:endParaRPr sz="1200" b="0" i="0" u="none" strike="noStrike" cap="none">
              <a:solidFill>
                <a:schemeClr val="dk1"/>
              </a:solidFill>
              <a:latin typeface="Helvetica Neue"/>
              <a:ea typeface="Helvetica Neue"/>
              <a:cs typeface="Helvetica Neue"/>
              <a:sym typeface="Helvetica Neue"/>
            </a:endParaRPr>
          </a:p>
          <a:p>
            <a:pPr marL="800100" marR="0" lvl="1" indent="-304800" algn="l" rtl="0">
              <a:lnSpc>
                <a:spcPct val="100000"/>
              </a:lnSpc>
              <a:spcBef>
                <a:spcPts val="0"/>
              </a:spcBef>
              <a:spcAft>
                <a:spcPts val="0"/>
              </a:spcAft>
              <a:buClr>
                <a:schemeClr val="dk1"/>
              </a:buClr>
              <a:buSzPts val="1200"/>
              <a:buFont typeface="Helvetica Neue"/>
              <a:buChar char="○"/>
            </a:pPr>
            <a:r>
              <a:rPr lang="en" sz="1200" b="0" i="0" u="none" strike="noStrike" cap="none">
                <a:solidFill>
                  <a:schemeClr val="dk1"/>
                </a:solidFill>
                <a:latin typeface="Helvetica Neue"/>
                <a:ea typeface="Helvetica Neue"/>
                <a:cs typeface="Helvetica Neue"/>
                <a:sym typeface="Helvetica Neue"/>
              </a:rPr>
              <a:t>(1) Scrum Master </a:t>
            </a:r>
            <a:r>
              <a:rPr lang="en" sz="1200" b="0" i="0" u="sng" strike="noStrike" cap="none">
                <a:solidFill>
                  <a:schemeClr val="dk1"/>
                </a:solidFill>
                <a:latin typeface="Helvetica Neue"/>
                <a:ea typeface="Helvetica Neue"/>
                <a:cs typeface="Helvetica Neue"/>
                <a:sym typeface="Helvetica Neue"/>
              </a:rPr>
              <a:t>in each team</a:t>
            </a:r>
            <a:endParaRPr/>
          </a:p>
          <a:p>
            <a:pPr marL="495300" marR="0" lvl="1" indent="0" algn="l" rtl="0">
              <a:lnSpc>
                <a:spcPct val="100000"/>
              </a:lnSpc>
              <a:spcBef>
                <a:spcPts val="0"/>
              </a:spcBef>
              <a:spcAft>
                <a:spcPts val="0"/>
              </a:spcAft>
              <a:buNone/>
            </a:pPr>
            <a:endParaRPr sz="1200" b="0" i="0" u="sng" strike="noStrike" cap="none">
              <a:solidFill>
                <a:schemeClr val="dk1"/>
              </a:solidFill>
              <a:latin typeface="Helvetica Neue"/>
              <a:ea typeface="Helvetica Neue"/>
              <a:cs typeface="Helvetica Neue"/>
              <a:sym typeface="Helvetica Neue"/>
            </a:endParaRPr>
          </a:p>
          <a:p>
            <a:pPr marL="457200" marR="0" lvl="0" indent="-304800" algn="l" rtl="0">
              <a:lnSpc>
                <a:spcPct val="100000"/>
              </a:lnSpc>
              <a:spcBef>
                <a:spcPts val="0"/>
              </a:spcBef>
              <a:spcAft>
                <a:spcPts val="0"/>
              </a:spcAft>
              <a:buClr>
                <a:schemeClr val="dk1"/>
              </a:buClr>
              <a:buSzPts val="1200"/>
              <a:buFont typeface="Helvetica Neue"/>
              <a:buChar char="●"/>
            </a:pPr>
            <a:r>
              <a:rPr lang="en" sz="1200" b="0" i="0" u="none" strike="noStrike" cap="none">
                <a:solidFill>
                  <a:schemeClr val="dk1"/>
                </a:solidFill>
                <a:latin typeface="Helvetica Neue"/>
                <a:ea typeface="Helvetica Neue"/>
                <a:cs typeface="Helvetica Neue"/>
                <a:sym typeface="Helvetica Neue"/>
              </a:rPr>
              <a:t>Coordinating the work of smaller scrum teams with a larger scrum team</a:t>
            </a:r>
            <a:endParaRPr/>
          </a:p>
          <a:p>
            <a:pPr marL="152400" marR="0" lvl="0" indent="0" algn="l" rtl="0">
              <a:lnSpc>
                <a:spcPct val="100000"/>
              </a:lnSpc>
              <a:spcBef>
                <a:spcPts val="0"/>
              </a:spcBef>
              <a:spcAft>
                <a:spcPts val="0"/>
              </a:spcAft>
              <a:buNone/>
            </a:pPr>
            <a:endParaRPr sz="1200" b="0" i="0" u="none" strike="noStrike" cap="none">
              <a:solidFill>
                <a:schemeClr val="dk1"/>
              </a:solidFill>
              <a:latin typeface="Helvetica Neue"/>
              <a:ea typeface="Helvetica Neue"/>
              <a:cs typeface="Helvetica Neue"/>
              <a:sym typeface="Helvetica Neue"/>
            </a:endParaRPr>
          </a:p>
          <a:p>
            <a:pPr marL="457200" marR="0" lvl="0" indent="-304800" algn="l" rtl="0">
              <a:lnSpc>
                <a:spcPct val="100000"/>
              </a:lnSpc>
              <a:spcBef>
                <a:spcPts val="0"/>
              </a:spcBef>
              <a:spcAft>
                <a:spcPts val="0"/>
              </a:spcAft>
              <a:buClr>
                <a:schemeClr val="dk1"/>
              </a:buClr>
              <a:buSzPts val="1200"/>
              <a:buFont typeface="Helvetica Neue"/>
              <a:buChar char="●"/>
            </a:pPr>
            <a:r>
              <a:rPr lang="en" sz="1200" b="0" i="0" u="none" strike="noStrike" cap="none">
                <a:solidFill>
                  <a:schemeClr val="dk1"/>
                </a:solidFill>
                <a:latin typeface="Helvetica Neue"/>
                <a:ea typeface="Helvetica Neue"/>
                <a:cs typeface="Helvetica Neue"/>
                <a:sym typeface="Helvetica Neue"/>
              </a:rPr>
              <a:t>Requires that each individual team be a high-performing scrum team. </a:t>
            </a:r>
            <a:endParaRPr sz="1200" b="0" i="0" u="none" strike="noStrike" cap="none">
              <a:solidFill>
                <a:schemeClr val="dk1"/>
              </a:solidFill>
              <a:latin typeface="Helvetica Neue"/>
              <a:ea typeface="Helvetica Neue"/>
              <a:cs typeface="Helvetica Neue"/>
              <a:sym typeface="Helvetica Neue"/>
            </a:endParaRPr>
          </a:p>
          <a:p>
            <a:pPr marL="457200" marR="0" lvl="0" indent="-304800" algn="l" rtl="0">
              <a:lnSpc>
                <a:spcPct val="100000"/>
              </a:lnSpc>
              <a:spcBef>
                <a:spcPts val="1000"/>
              </a:spcBef>
              <a:spcAft>
                <a:spcPts val="0"/>
              </a:spcAft>
              <a:buClr>
                <a:schemeClr val="dk1"/>
              </a:buClr>
              <a:buSzPts val="1200"/>
              <a:buFont typeface="Helvetica Neue"/>
              <a:buChar char="●"/>
            </a:pPr>
            <a:r>
              <a:rPr lang="en" sz="1200" b="0" i="0" u="none" strike="noStrike" cap="none">
                <a:solidFill>
                  <a:schemeClr val="dk1"/>
                </a:solidFill>
                <a:latin typeface="Helvetica Neue"/>
                <a:ea typeface="Helvetica Neue"/>
                <a:cs typeface="Helvetica Neue"/>
                <a:sym typeface="Helvetica Neue"/>
              </a:rPr>
              <a:t>Teams each name an “ambassador” to participate on the scaled version of the daily standup.</a:t>
            </a:r>
            <a:endParaRPr sz="1200" b="0" i="0" u="none" strike="noStrike" cap="none">
              <a:solidFill>
                <a:schemeClr val="dk1"/>
              </a:solidFill>
              <a:latin typeface="Helvetica Neue"/>
              <a:ea typeface="Helvetica Neue"/>
              <a:cs typeface="Helvetica Neue"/>
              <a:sym typeface="Helvetica Neue"/>
            </a:endParaRPr>
          </a:p>
          <a:p>
            <a:pPr marL="457200" marR="0" lvl="0" indent="-304800" algn="l" rtl="0">
              <a:lnSpc>
                <a:spcPct val="100000"/>
              </a:lnSpc>
              <a:spcBef>
                <a:spcPts val="1000"/>
              </a:spcBef>
              <a:spcAft>
                <a:spcPts val="0"/>
              </a:spcAft>
              <a:buClr>
                <a:schemeClr val="dk1"/>
              </a:buClr>
              <a:buSzPts val="1200"/>
              <a:buFont typeface="Helvetica Neue"/>
              <a:buChar char="●"/>
            </a:pPr>
            <a:r>
              <a:rPr lang="en" sz="1200" b="0" i="0" u="none" strike="noStrike" cap="none">
                <a:solidFill>
                  <a:schemeClr val="dk1"/>
                </a:solidFill>
                <a:latin typeface="Helvetica Neue"/>
                <a:ea typeface="Helvetica Neue"/>
                <a:cs typeface="Helvetica Neue"/>
                <a:sym typeface="Helvetica Neue"/>
              </a:rPr>
              <a:t>New role is the scrum of scrums master, which is simply a scrum master, but at a higher level.</a:t>
            </a:r>
            <a:endParaRPr sz="1200" b="0" i="0" u="none" strike="noStrike" cap="none">
              <a:solidFill>
                <a:schemeClr val="dk1"/>
              </a:solidFill>
              <a:latin typeface="Helvetica Neue"/>
              <a:ea typeface="Helvetica Neue"/>
              <a:cs typeface="Helvetica Neue"/>
              <a:sym typeface="Helvetica Neue"/>
            </a:endParaRPr>
          </a:p>
          <a:p>
            <a:pPr marL="45720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Helvetica Neue"/>
              <a:ea typeface="Helvetica Neue"/>
              <a:cs typeface="Helvetica Neue"/>
              <a:sym typeface="Helvetica Neue"/>
            </a:endParaRPr>
          </a:p>
          <a:p>
            <a:pPr marL="914400" marR="0" lvl="1" indent="-304800" algn="l" rtl="0">
              <a:lnSpc>
                <a:spcPct val="100000"/>
              </a:lnSpc>
              <a:spcBef>
                <a:spcPts val="0"/>
              </a:spcBef>
              <a:spcAft>
                <a:spcPts val="0"/>
              </a:spcAft>
              <a:buClr>
                <a:schemeClr val="dk1"/>
              </a:buClr>
              <a:buSzPts val="1200"/>
              <a:buFont typeface="Helvetica Neue"/>
              <a:buChar char="○"/>
            </a:pPr>
            <a:r>
              <a:rPr lang="en" sz="1200" b="0" i="0" u="none" strike="noStrike" cap="none">
                <a:solidFill>
                  <a:schemeClr val="dk1"/>
                </a:solidFill>
                <a:latin typeface="Helvetica Neue"/>
                <a:ea typeface="Helvetica Neue"/>
                <a:cs typeface="Helvetica Neue"/>
                <a:sym typeface="Helvetica Neue"/>
              </a:rPr>
              <a:t>Multiple </a:t>
            </a:r>
            <a:r>
              <a:rPr lang="en" sz="1200" b="1" i="0" u="none" strike="noStrike" cap="none">
                <a:solidFill>
                  <a:schemeClr val="dk1"/>
                </a:solidFill>
                <a:latin typeface="Helvetica Neue"/>
                <a:ea typeface="Helvetica Neue"/>
                <a:cs typeface="Helvetica Neue"/>
                <a:sym typeface="Helvetica Neue"/>
              </a:rPr>
              <a:t>Backlogs</a:t>
            </a:r>
            <a:endParaRPr sz="1200" b="1" i="0" u="none" strike="noStrike" cap="none">
              <a:solidFill>
                <a:schemeClr val="dk1"/>
              </a:solidFill>
              <a:latin typeface="Helvetica Neue"/>
              <a:ea typeface="Helvetica Neue"/>
              <a:cs typeface="Helvetica Neue"/>
              <a:sym typeface="Helvetica Neue"/>
            </a:endParaRPr>
          </a:p>
          <a:p>
            <a:pPr marL="914400" marR="0" lvl="1" indent="-304800" algn="l" rtl="0">
              <a:lnSpc>
                <a:spcPct val="100000"/>
              </a:lnSpc>
              <a:spcBef>
                <a:spcPts val="0"/>
              </a:spcBef>
              <a:spcAft>
                <a:spcPts val="0"/>
              </a:spcAft>
              <a:buClr>
                <a:schemeClr val="dk1"/>
              </a:buClr>
              <a:buSzPts val="1200"/>
              <a:buFont typeface="Helvetica Neue"/>
              <a:buChar char="○"/>
            </a:pPr>
            <a:r>
              <a:rPr lang="en" sz="1200" b="0" i="0" u="none" strike="noStrike" cap="none">
                <a:solidFill>
                  <a:schemeClr val="dk1"/>
                </a:solidFill>
                <a:latin typeface="Helvetica Neue"/>
                <a:ea typeface="Helvetica Neue"/>
                <a:cs typeface="Helvetica Neue"/>
                <a:sym typeface="Helvetica Neue"/>
              </a:rPr>
              <a:t>Individual </a:t>
            </a:r>
            <a:r>
              <a:rPr lang="en" sz="1200" b="1" i="0" u="none" strike="noStrike" cap="none">
                <a:solidFill>
                  <a:schemeClr val="dk1"/>
                </a:solidFill>
                <a:latin typeface="Helvetica Neue"/>
                <a:ea typeface="Helvetica Neue"/>
                <a:cs typeface="Helvetica Neue"/>
                <a:sym typeface="Helvetica Neue"/>
              </a:rPr>
              <a:t>Sprints</a:t>
            </a:r>
            <a:r>
              <a:rPr lang="en" sz="1200" b="0" i="0" u="none" strike="noStrike" cap="none">
                <a:solidFill>
                  <a:schemeClr val="dk1"/>
                </a:solidFill>
                <a:latin typeface="Helvetica Neue"/>
                <a:ea typeface="Helvetica Neue"/>
                <a:cs typeface="Helvetica Neue"/>
                <a:sym typeface="Helvetica Neue"/>
              </a:rPr>
              <a:t> across all teams</a:t>
            </a:r>
            <a:endParaRPr sz="1200" b="0" i="0" u="none" strike="noStrike" cap="none">
              <a:solidFill>
                <a:schemeClr val="dk1"/>
              </a:solidFill>
              <a:latin typeface="Helvetica Neue"/>
              <a:ea typeface="Helvetica Neue"/>
              <a:cs typeface="Helvetica Neue"/>
              <a:sym typeface="Helvetica Neue"/>
            </a:endParaRPr>
          </a:p>
          <a:p>
            <a:pPr marL="914400" marR="0" lvl="1" indent="-304800" algn="l" rtl="0">
              <a:lnSpc>
                <a:spcPct val="100000"/>
              </a:lnSpc>
              <a:spcBef>
                <a:spcPts val="0"/>
              </a:spcBef>
              <a:spcAft>
                <a:spcPts val="0"/>
              </a:spcAft>
              <a:buClr>
                <a:schemeClr val="dk1"/>
              </a:buClr>
              <a:buSzPts val="1200"/>
              <a:buFont typeface="Helvetica Neue"/>
              <a:buChar char="○"/>
            </a:pPr>
            <a:r>
              <a:rPr lang="en" sz="1200" b="0" i="0" u="none" strike="noStrike" cap="none">
                <a:solidFill>
                  <a:schemeClr val="dk1"/>
                </a:solidFill>
                <a:latin typeface="Helvetica Neue"/>
                <a:ea typeface="Helvetica Neue"/>
                <a:cs typeface="Helvetica Neue"/>
                <a:sym typeface="Helvetica Neue"/>
              </a:rPr>
              <a:t>Individual </a:t>
            </a:r>
            <a:r>
              <a:rPr lang="en" sz="1200" b="1" i="0" u="none" strike="noStrike" cap="none">
                <a:solidFill>
                  <a:schemeClr val="dk1"/>
                </a:solidFill>
                <a:latin typeface="Helvetica Neue"/>
                <a:ea typeface="Helvetica Neue"/>
                <a:cs typeface="Helvetica Neue"/>
                <a:sym typeface="Helvetica Neue"/>
              </a:rPr>
              <a:t>Product increments</a:t>
            </a:r>
            <a:endParaRPr sz="1350" b="1" i="0" u="none" strike="noStrike" cap="none">
              <a:solidFill>
                <a:schemeClr val="dk1"/>
              </a:solidFill>
              <a:latin typeface="Helvetica Neue"/>
              <a:ea typeface="Helvetica Neue"/>
              <a:cs typeface="Helvetica Neue"/>
              <a:sym typeface="Helvetica Neue"/>
            </a:endParaRPr>
          </a:p>
          <a:p>
            <a:pPr marL="0" marR="0" lvl="0" indent="0" algn="l" rtl="0">
              <a:lnSpc>
                <a:spcPct val="90000"/>
              </a:lnSpc>
              <a:spcBef>
                <a:spcPts val="0"/>
              </a:spcBef>
              <a:spcAft>
                <a:spcPts val="0"/>
              </a:spcAft>
              <a:buClr>
                <a:srgbClr val="000000"/>
              </a:buClr>
              <a:buSzPts val="1800"/>
              <a:buFont typeface="Arial"/>
              <a:buNone/>
            </a:pPr>
            <a:endParaRPr sz="1800" b="1" i="0" u="none" strike="noStrike" cap="none">
              <a:solidFill>
                <a:schemeClr val="dk1"/>
              </a:solidFill>
              <a:latin typeface="Helvetica Neue"/>
              <a:ea typeface="Helvetica Neue"/>
              <a:cs typeface="Helvetica Neue"/>
              <a:sym typeface="Helvetica Neue"/>
            </a:endParaRPr>
          </a:p>
          <a:p>
            <a:pPr marL="0" marR="0" lvl="0" indent="0" algn="l" rtl="0">
              <a:lnSpc>
                <a:spcPct val="90000"/>
              </a:lnSpc>
              <a:spcBef>
                <a:spcPts val="0"/>
              </a:spcBef>
              <a:spcAft>
                <a:spcPts val="0"/>
              </a:spcAft>
              <a:buClr>
                <a:srgbClr val="000000"/>
              </a:buClr>
              <a:buSzPts val="1800"/>
              <a:buFont typeface="Arial"/>
              <a:buNone/>
            </a:pPr>
            <a:endParaRPr sz="1800" b="1" i="0" u="none" strike="noStrike" cap="none">
              <a:solidFill>
                <a:schemeClr val="dk1"/>
              </a:solidFill>
              <a:latin typeface="Helvetica Neue"/>
              <a:ea typeface="Helvetica Neue"/>
              <a:cs typeface="Helvetica Neue"/>
              <a:sym typeface="Helvetica Neue"/>
            </a:endParaRPr>
          </a:p>
          <a:p>
            <a:pPr marL="0" marR="0" lvl="0" indent="0" algn="l" rtl="0">
              <a:lnSpc>
                <a:spcPct val="90000"/>
              </a:lnSpc>
              <a:spcBef>
                <a:spcPts val="0"/>
              </a:spcBef>
              <a:spcAft>
                <a:spcPts val="0"/>
              </a:spcAft>
              <a:buClr>
                <a:srgbClr val="000000"/>
              </a:buClr>
              <a:buSzPts val="1800"/>
              <a:buFont typeface="Arial"/>
              <a:buNone/>
            </a:pPr>
            <a:endParaRPr sz="1800" b="1" i="0" u="none" strike="noStrike" cap="none">
              <a:solidFill>
                <a:schemeClr val="dk1"/>
              </a:solidFill>
              <a:latin typeface="Helvetica Neue"/>
              <a:ea typeface="Helvetica Neue"/>
              <a:cs typeface="Helvetica Neue"/>
              <a:sym typeface="Helvetica Neue"/>
            </a:endParaRPr>
          </a:p>
          <a:p>
            <a:pPr marL="0" marR="0" lvl="0" indent="0" algn="l" rtl="0">
              <a:lnSpc>
                <a:spcPct val="90000"/>
              </a:lnSpc>
              <a:spcBef>
                <a:spcPts val="0"/>
              </a:spcBef>
              <a:spcAft>
                <a:spcPts val="0"/>
              </a:spcAft>
              <a:buClr>
                <a:schemeClr val="dk1"/>
              </a:buClr>
              <a:buSzPts val="1100"/>
              <a:buFont typeface="Arial"/>
              <a:buNone/>
            </a:pPr>
            <a:endParaRPr sz="1800" b="1" i="0" u="none" strike="noStrike" cap="none">
              <a:solidFill>
                <a:schemeClr val="dk1"/>
              </a:solidFill>
              <a:latin typeface="Helvetica Neue"/>
              <a:ea typeface="Helvetica Neue"/>
              <a:cs typeface="Helvetica Neue"/>
              <a:sym typeface="Helvetica Neue"/>
            </a:endParaRPr>
          </a:p>
          <a:p>
            <a:pPr marL="457200" marR="0" lvl="0" indent="0" algn="l" rtl="0">
              <a:lnSpc>
                <a:spcPct val="100000"/>
              </a:lnSpc>
              <a:spcBef>
                <a:spcPts val="0"/>
              </a:spcBef>
              <a:spcAft>
                <a:spcPts val="0"/>
              </a:spcAft>
              <a:buClr>
                <a:srgbClr val="000000"/>
              </a:buClr>
              <a:buSzPts val="1100"/>
              <a:buFont typeface="Arial"/>
              <a:buNone/>
            </a:pPr>
            <a:endParaRPr sz="1100" b="0" i="1" u="none" strike="noStrike" cap="none">
              <a:solidFill>
                <a:srgbClr val="000000"/>
              </a:solidFill>
              <a:latin typeface="Arial"/>
              <a:ea typeface="Arial"/>
              <a:cs typeface="Arial"/>
              <a:sym typeface="Arial"/>
            </a:endParaRPr>
          </a:p>
        </p:txBody>
      </p:sp>
      <p:sp>
        <p:nvSpPr>
          <p:cNvPr id="351" name="Google Shape;351;g18622a00c3d_0_29"/>
          <p:cNvSpPr txBox="1"/>
          <p:nvPr/>
        </p:nvSpPr>
        <p:spPr>
          <a:xfrm>
            <a:off x="6903700" y="4938200"/>
            <a:ext cx="2240400" cy="205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chemeClr val="dk1"/>
                </a:solidFill>
                <a:latin typeface="Helvetica Neue Light"/>
                <a:ea typeface="Helvetica Neue Light"/>
                <a:cs typeface="Helvetica Neue Light"/>
                <a:sym typeface="Helvetica Neue Light"/>
              </a:rPr>
              <a:t>Source: https://www.digite.com/agile/scrum-of-scrums/</a:t>
            </a:r>
            <a:endParaRPr sz="600" b="0" i="0" u="none" strike="noStrike" cap="none">
              <a:solidFill>
                <a:srgbClr val="000000"/>
              </a:solidFill>
              <a:latin typeface="Helvetica Neue Light"/>
              <a:ea typeface="Helvetica Neue Light"/>
              <a:cs typeface="Helvetica Neue Light"/>
              <a:sym typeface="Helvetica Neue Light"/>
            </a:endParaRPr>
          </a:p>
        </p:txBody>
      </p:sp>
      <p:pic>
        <p:nvPicPr>
          <p:cNvPr id="352" name="Google Shape;352;g18622a00c3d_0_29"/>
          <p:cNvPicPr preferRelativeResize="0"/>
          <p:nvPr/>
        </p:nvPicPr>
        <p:blipFill rotWithShape="1">
          <a:blip r:embed="rId4">
            <a:alphaModFix/>
          </a:blip>
          <a:srcRect/>
          <a:stretch/>
        </p:blipFill>
        <p:spPr>
          <a:xfrm>
            <a:off x="4581925" y="1983575"/>
            <a:ext cx="4482376" cy="28014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2"/>
          <p:cNvSpPr txBox="1"/>
          <p:nvPr/>
        </p:nvSpPr>
        <p:spPr>
          <a:xfrm>
            <a:off x="237025" y="761000"/>
            <a:ext cx="4166700" cy="4177200"/>
          </a:xfrm>
          <a:prstGeom prst="rect">
            <a:avLst/>
          </a:prstGeom>
          <a:noFill/>
          <a:ln>
            <a:noFill/>
          </a:ln>
        </p:spPr>
        <p:txBody>
          <a:bodyPr spcFirstLastPara="1" wrap="square" lIns="91425" tIns="91425" rIns="91425" bIns="91425" anchor="t" anchorCtr="0">
            <a:noAutofit/>
          </a:bodyPr>
          <a:lstStyle/>
          <a:p>
            <a:pPr marL="0" marR="0" lvl="0" indent="0" algn="l" rtl="0">
              <a:lnSpc>
                <a:spcPct val="88235"/>
              </a:lnSpc>
              <a:spcBef>
                <a:spcPts val="0"/>
              </a:spcBef>
              <a:spcAft>
                <a:spcPts val="0"/>
              </a:spcAft>
              <a:buClr>
                <a:schemeClr val="dk1"/>
              </a:buClr>
              <a:buSzPts val="1100"/>
              <a:buFont typeface="Arial"/>
              <a:buNone/>
            </a:pPr>
            <a:r>
              <a:rPr lang="en" sz="1850" b="0" i="0" u="none" strike="noStrike" cap="none">
                <a:solidFill>
                  <a:schemeClr val="dk1"/>
                </a:solidFill>
                <a:latin typeface="Roboto"/>
                <a:ea typeface="Roboto"/>
                <a:cs typeface="Roboto"/>
                <a:sym typeface="Roboto"/>
              </a:rPr>
              <a:t> What will work best for GT &amp; PHX?</a:t>
            </a:r>
            <a:endParaRPr sz="1350" b="0" i="0" u="none" strike="noStrike" cap="none">
              <a:solidFill>
                <a:schemeClr val="dk1"/>
              </a:solidFill>
              <a:latin typeface="Roboto"/>
              <a:ea typeface="Roboto"/>
              <a:cs typeface="Roboto"/>
              <a:sym typeface="Roboto"/>
            </a:endParaRPr>
          </a:p>
          <a:p>
            <a:pPr marL="457200" marR="0" lvl="0" indent="-314325" algn="l" rtl="0">
              <a:lnSpc>
                <a:spcPct val="150000"/>
              </a:lnSpc>
              <a:spcBef>
                <a:spcPts val="1000"/>
              </a:spcBef>
              <a:spcAft>
                <a:spcPts val="0"/>
              </a:spcAft>
              <a:buClr>
                <a:schemeClr val="dk1"/>
              </a:buClr>
              <a:buSzPts val="1350"/>
              <a:buFont typeface="Roboto"/>
              <a:buChar char="●"/>
            </a:pPr>
            <a:r>
              <a:rPr lang="en" sz="1350" b="0" i="0" u="none" strike="noStrike" cap="none">
                <a:solidFill>
                  <a:schemeClr val="dk1"/>
                </a:solidFill>
                <a:latin typeface="Roboto"/>
                <a:ea typeface="Roboto"/>
                <a:cs typeface="Roboto"/>
                <a:sym typeface="Roboto"/>
              </a:rPr>
              <a:t>Agile is a </a:t>
            </a:r>
            <a:r>
              <a:rPr lang="en" sz="1350" b="1" i="0" u="sng" strike="noStrike" cap="none">
                <a:solidFill>
                  <a:schemeClr val="dk1"/>
                </a:solidFill>
                <a:latin typeface="Roboto"/>
                <a:ea typeface="Roboto"/>
                <a:cs typeface="Roboto"/>
                <a:sym typeface="Roboto"/>
              </a:rPr>
              <a:t>mindset</a:t>
            </a:r>
            <a:r>
              <a:rPr lang="en" sz="1350" b="1" i="0" u="none" strike="noStrike" cap="none">
                <a:solidFill>
                  <a:schemeClr val="dk1"/>
                </a:solidFill>
                <a:latin typeface="Roboto"/>
                <a:ea typeface="Roboto"/>
                <a:cs typeface="Roboto"/>
                <a:sym typeface="Roboto"/>
              </a:rPr>
              <a:t>.</a:t>
            </a:r>
            <a:r>
              <a:rPr lang="en" sz="1350" b="0" i="0" u="none" strike="noStrike" cap="none">
                <a:solidFill>
                  <a:schemeClr val="dk1"/>
                </a:solidFill>
                <a:latin typeface="Roboto"/>
                <a:ea typeface="Roboto"/>
                <a:cs typeface="Roboto"/>
                <a:sym typeface="Roboto"/>
              </a:rPr>
              <a:t> </a:t>
            </a:r>
            <a:endParaRPr sz="1350" b="0" i="0" u="none" strike="noStrike" cap="none">
              <a:solidFill>
                <a:schemeClr val="dk1"/>
              </a:solidFill>
              <a:latin typeface="Roboto"/>
              <a:ea typeface="Roboto"/>
              <a:cs typeface="Roboto"/>
              <a:sym typeface="Roboto"/>
            </a:endParaRPr>
          </a:p>
          <a:p>
            <a:pPr marL="457200" marR="0" lvl="0" indent="-314325" algn="l" rtl="0">
              <a:lnSpc>
                <a:spcPct val="150000"/>
              </a:lnSpc>
              <a:spcBef>
                <a:spcPts val="0"/>
              </a:spcBef>
              <a:spcAft>
                <a:spcPts val="0"/>
              </a:spcAft>
              <a:buClr>
                <a:schemeClr val="dk1"/>
              </a:buClr>
              <a:buSzPts val="1350"/>
              <a:buFont typeface="Roboto"/>
              <a:buChar char="●"/>
            </a:pPr>
            <a:r>
              <a:rPr lang="en" sz="1350" b="0" i="0" u="none" strike="noStrike" cap="none">
                <a:solidFill>
                  <a:schemeClr val="dk1"/>
                </a:solidFill>
                <a:latin typeface="Roboto"/>
                <a:ea typeface="Roboto"/>
                <a:cs typeface="Roboto"/>
                <a:sym typeface="Roboto"/>
              </a:rPr>
              <a:t>Scrum is a </a:t>
            </a:r>
            <a:r>
              <a:rPr lang="en" sz="1350" b="1" i="0" u="sng" strike="noStrike" cap="none">
                <a:solidFill>
                  <a:schemeClr val="dk1"/>
                </a:solidFill>
                <a:latin typeface="Roboto"/>
                <a:ea typeface="Roboto"/>
                <a:cs typeface="Roboto"/>
                <a:sym typeface="Roboto"/>
              </a:rPr>
              <a:t>framework</a:t>
            </a:r>
            <a:r>
              <a:rPr lang="en" sz="1350" b="1" i="0" u="none" strike="noStrike" cap="none">
                <a:solidFill>
                  <a:schemeClr val="dk1"/>
                </a:solidFill>
                <a:latin typeface="Roboto"/>
                <a:ea typeface="Roboto"/>
                <a:cs typeface="Roboto"/>
                <a:sym typeface="Roboto"/>
              </a:rPr>
              <a:t> </a:t>
            </a:r>
            <a:r>
              <a:rPr lang="en" sz="1350" b="0" i="0" u="none" strike="noStrike" cap="none">
                <a:solidFill>
                  <a:schemeClr val="dk1"/>
                </a:solidFill>
                <a:latin typeface="Roboto"/>
                <a:ea typeface="Roboto"/>
                <a:cs typeface="Roboto"/>
                <a:sym typeface="Roboto"/>
              </a:rPr>
              <a:t>for getting work done</a:t>
            </a:r>
            <a:endParaRPr sz="1350" b="0" i="0" u="none" strike="noStrike" cap="none">
              <a:solidFill>
                <a:schemeClr val="dk1"/>
              </a:solidFill>
              <a:latin typeface="Roboto"/>
              <a:ea typeface="Roboto"/>
              <a:cs typeface="Roboto"/>
              <a:sym typeface="Roboto"/>
            </a:endParaRPr>
          </a:p>
          <a:p>
            <a:pPr marL="457200" marR="0" lvl="0" indent="-314325" algn="l" rtl="0">
              <a:lnSpc>
                <a:spcPct val="150000"/>
              </a:lnSpc>
              <a:spcBef>
                <a:spcPts val="0"/>
              </a:spcBef>
              <a:spcAft>
                <a:spcPts val="0"/>
              </a:spcAft>
              <a:buClr>
                <a:schemeClr val="dk1"/>
              </a:buClr>
              <a:buSzPts val="1350"/>
              <a:buFont typeface="Roboto"/>
              <a:buChar char="●"/>
            </a:pPr>
            <a:r>
              <a:rPr lang="en" sz="1350" b="0" i="0" u="none" strike="noStrike" cap="none">
                <a:solidFill>
                  <a:schemeClr val="dk1"/>
                </a:solidFill>
                <a:latin typeface="Roboto"/>
                <a:ea typeface="Roboto"/>
                <a:cs typeface="Roboto"/>
                <a:sym typeface="Roboto"/>
              </a:rPr>
              <a:t>Agile takes </a:t>
            </a:r>
            <a:r>
              <a:rPr lang="en" sz="1350" b="1" i="0" u="sng" strike="noStrike" cap="none">
                <a:solidFill>
                  <a:schemeClr val="dk1"/>
                </a:solidFill>
                <a:latin typeface="Roboto"/>
                <a:ea typeface="Roboto"/>
                <a:cs typeface="Roboto"/>
                <a:sym typeface="Roboto"/>
              </a:rPr>
              <a:t>dedication</a:t>
            </a:r>
            <a:r>
              <a:rPr lang="en" sz="1350" b="1" i="0" u="none" strike="noStrike" cap="none">
                <a:solidFill>
                  <a:schemeClr val="dk1"/>
                </a:solidFill>
                <a:latin typeface="Roboto"/>
                <a:ea typeface="Roboto"/>
                <a:cs typeface="Roboto"/>
                <a:sym typeface="Roboto"/>
              </a:rPr>
              <a:t> </a:t>
            </a:r>
            <a:r>
              <a:rPr lang="en" sz="1350" b="0" i="0" u="none" strike="noStrike" cap="none">
                <a:solidFill>
                  <a:schemeClr val="dk1"/>
                </a:solidFill>
                <a:latin typeface="Roboto"/>
                <a:ea typeface="Roboto"/>
                <a:cs typeface="Roboto"/>
                <a:sym typeface="Roboto"/>
              </a:rPr>
              <a:t>from the whole team to change the way they think about </a:t>
            </a:r>
            <a:r>
              <a:rPr lang="en" sz="1350" b="1" i="0" u="sng" strike="noStrike" cap="none">
                <a:solidFill>
                  <a:schemeClr val="dk1"/>
                </a:solidFill>
                <a:latin typeface="Roboto"/>
                <a:ea typeface="Roboto"/>
                <a:cs typeface="Roboto"/>
                <a:sym typeface="Roboto"/>
              </a:rPr>
              <a:t>delivering value</a:t>
            </a:r>
            <a:endParaRPr sz="1350" b="1" i="0" u="sng" strike="noStrike" cap="none">
              <a:solidFill>
                <a:schemeClr val="dk1"/>
              </a:solidFill>
              <a:latin typeface="Roboto"/>
              <a:ea typeface="Roboto"/>
              <a:cs typeface="Roboto"/>
              <a:sym typeface="Roboto"/>
            </a:endParaRPr>
          </a:p>
          <a:p>
            <a:pPr marL="457200" marR="0" lvl="0" indent="-314325" algn="l" rtl="0">
              <a:lnSpc>
                <a:spcPct val="150000"/>
              </a:lnSpc>
              <a:spcBef>
                <a:spcPts val="0"/>
              </a:spcBef>
              <a:spcAft>
                <a:spcPts val="0"/>
              </a:spcAft>
              <a:buClr>
                <a:schemeClr val="dk1"/>
              </a:buClr>
              <a:buSzPts val="1350"/>
              <a:buFont typeface="Roboto"/>
              <a:buChar char="●"/>
            </a:pPr>
            <a:r>
              <a:rPr lang="en" sz="1350" b="0" i="0" u="none" strike="noStrike" cap="none">
                <a:solidFill>
                  <a:schemeClr val="dk1"/>
                </a:solidFill>
                <a:latin typeface="Roboto"/>
                <a:ea typeface="Roboto"/>
                <a:cs typeface="Roboto"/>
                <a:sym typeface="Roboto"/>
              </a:rPr>
              <a:t>Scrum framework is heuristic; it’s </a:t>
            </a:r>
            <a:r>
              <a:rPr lang="en" sz="1350" b="1" i="0" u="sng" strike="noStrike" cap="none">
                <a:solidFill>
                  <a:schemeClr val="dk1"/>
                </a:solidFill>
                <a:latin typeface="Roboto"/>
                <a:ea typeface="Roboto"/>
                <a:cs typeface="Roboto"/>
                <a:sym typeface="Roboto"/>
              </a:rPr>
              <a:t>based on continuous learning</a:t>
            </a:r>
            <a:r>
              <a:rPr lang="en" sz="1350" b="0" i="0" u="none" strike="noStrike" cap="none">
                <a:solidFill>
                  <a:schemeClr val="dk1"/>
                </a:solidFill>
                <a:latin typeface="Roboto"/>
                <a:ea typeface="Roboto"/>
                <a:cs typeface="Roboto"/>
                <a:sym typeface="Roboto"/>
              </a:rPr>
              <a:t> and adjustment to fluctuating factors</a:t>
            </a:r>
            <a:endParaRPr sz="1350" b="0" i="0" u="none" strike="noStrike" cap="none">
              <a:solidFill>
                <a:schemeClr val="dk1"/>
              </a:solidFill>
              <a:latin typeface="Arial"/>
              <a:ea typeface="Arial"/>
              <a:cs typeface="Arial"/>
              <a:sym typeface="Arial"/>
            </a:endParaRPr>
          </a:p>
        </p:txBody>
      </p:sp>
      <p:pic>
        <p:nvPicPr>
          <p:cNvPr id="358" name="Google Shape;358;p32"/>
          <p:cNvPicPr preferRelativeResize="0"/>
          <p:nvPr/>
        </p:nvPicPr>
        <p:blipFill rotWithShape="1">
          <a:blip r:embed="rId3">
            <a:alphaModFix/>
          </a:blip>
          <a:srcRect/>
          <a:stretch/>
        </p:blipFill>
        <p:spPr>
          <a:xfrm>
            <a:off x="152400" y="152400"/>
            <a:ext cx="9525" cy="9525"/>
          </a:xfrm>
          <a:prstGeom prst="rect">
            <a:avLst/>
          </a:prstGeom>
          <a:noFill/>
          <a:ln>
            <a:noFill/>
          </a:ln>
        </p:spPr>
      </p:pic>
      <p:pic>
        <p:nvPicPr>
          <p:cNvPr id="359" name="Google Shape;359;p32"/>
          <p:cNvPicPr preferRelativeResize="0"/>
          <p:nvPr/>
        </p:nvPicPr>
        <p:blipFill rotWithShape="1">
          <a:blip r:embed="rId4">
            <a:alphaModFix/>
          </a:blip>
          <a:srcRect/>
          <a:stretch/>
        </p:blipFill>
        <p:spPr>
          <a:xfrm>
            <a:off x="4403725" y="618525"/>
            <a:ext cx="4599350" cy="2188000"/>
          </a:xfrm>
          <a:prstGeom prst="rect">
            <a:avLst/>
          </a:prstGeom>
          <a:noFill/>
          <a:ln>
            <a:noFill/>
          </a:ln>
        </p:spPr>
      </p:pic>
      <p:sp>
        <p:nvSpPr>
          <p:cNvPr id="360" name="Google Shape;360;p32"/>
          <p:cNvSpPr txBox="1"/>
          <p:nvPr/>
        </p:nvSpPr>
        <p:spPr>
          <a:xfrm>
            <a:off x="6903700" y="4938200"/>
            <a:ext cx="2240400" cy="205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chemeClr val="dk1"/>
                </a:solidFill>
                <a:latin typeface="Helvetica Neue Light"/>
                <a:ea typeface="Helvetica Neue Light"/>
                <a:cs typeface="Helvetica Neue Light"/>
                <a:sym typeface="Helvetica Neue Light"/>
              </a:rPr>
              <a:t>Source: </a:t>
            </a:r>
            <a:r>
              <a:rPr lang="en" sz="600" b="0" i="0" u="sng" strike="noStrike" cap="none">
                <a:solidFill>
                  <a:schemeClr val="dk1"/>
                </a:solidFill>
                <a:latin typeface="Helvetica Neue Light"/>
                <a:ea typeface="Helvetica Neue Light"/>
                <a:cs typeface="Helvetica Neue Light"/>
                <a:sym typeface="Helvetica Neue Light"/>
                <a:hlinkClick r:id="rId5">
                  <a:extLst>
                    <a:ext uri="{A12FA001-AC4F-418D-AE19-62706E023703}">
                      <ahyp:hlinkClr xmlns:ahyp="http://schemas.microsoft.com/office/drawing/2018/hyperlinkcolor" val="tx"/>
                    </a:ext>
                  </a:extLst>
                </a:hlinkClick>
              </a:rPr>
              <a:t>Scrum.org</a:t>
            </a:r>
            <a:endParaRPr sz="600" b="0" i="0" u="none" strike="noStrike" cap="none">
              <a:solidFill>
                <a:schemeClr val="dk1"/>
              </a:solidFill>
              <a:latin typeface="Helvetica Neue Light"/>
              <a:ea typeface="Helvetica Neue Light"/>
              <a:cs typeface="Helvetica Neue Light"/>
              <a:sym typeface="Helvetica Neue Light"/>
            </a:endParaRPr>
          </a:p>
        </p:txBody>
      </p:sp>
      <p:sp>
        <p:nvSpPr>
          <p:cNvPr id="361" name="Google Shape;361;p32"/>
          <p:cNvSpPr txBox="1"/>
          <p:nvPr/>
        </p:nvSpPr>
        <p:spPr>
          <a:xfrm>
            <a:off x="237025" y="3584725"/>
            <a:ext cx="8030100" cy="1015800"/>
          </a:xfrm>
          <a:prstGeom prst="rect">
            <a:avLst/>
          </a:prstGeom>
          <a:noFill/>
          <a:ln>
            <a:noFill/>
          </a:ln>
        </p:spPr>
        <p:txBody>
          <a:bodyPr spcFirstLastPara="1" wrap="square" lIns="91425" tIns="91425" rIns="91425" bIns="91425" anchor="t" anchorCtr="0">
            <a:spAutoFit/>
          </a:bodyPr>
          <a:lstStyle/>
          <a:p>
            <a:pPr marL="457200" marR="0" lvl="0" indent="-314325" algn="l" rtl="0">
              <a:lnSpc>
                <a:spcPct val="150000"/>
              </a:lnSpc>
              <a:spcBef>
                <a:spcPts val="800"/>
              </a:spcBef>
              <a:spcAft>
                <a:spcPts val="0"/>
              </a:spcAft>
              <a:buClr>
                <a:schemeClr val="dk1"/>
              </a:buClr>
              <a:buSzPts val="1350"/>
              <a:buFont typeface="Roboto"/>
              <a:buChar char="●"/>
            </a:pPr>
            <a:r>
              <a:rPr lang="en" sz="1350" b="1" i="0" u="sng" strike="noStrike" cap="none">
                <a:solidFill>
                  <a:schemeClr val="dk1"/>
                </a:solidFill>
                <a:latin typeface="Roboto"/>
                <a:ea typeface="Roboto"/>
                <a:cs typeface="Roboto"/>
                <a:sym typeface="Roboto"/>
              </a:rPr>
              <a:t>Scrum helps to build Agile principles</a:t>
            </a:r>
            <a:r>
              <a:rPr lang="en" sz="1350" b="1" i="0" u="none" strike="noStrike" cap="none">
                <a:solidFill>
                  <a:schemeClr val="dk1"/>
                </a:solidFill>
                <a:latin typeface="Roboto"/>
                <a:ea typeface="Roboto"/>
                <a:cs typeface="Roboto"/>
                <a:sym typeface="Roboto"/>
              </a:rPr>
              <a:t> </a:t>
            </a:r>
            <a:r>
              <a:rPr lang="en" sz="1350" b="0" i="0" u="none" strike="noStrike" cap="none">
                <a:solidFill>
                  <a:schemeClr val="dk1"/>
                </a:solidFill>
                <a:latin typeface="Roboto"/>
                <a:ea typeface="Roboto"/>
                <a:cs typeface="Roboto"/>
                <a:sym typeface="Roboto"/>
              </a:rPr>
              <a:t>into everyday communication and work.</a:t>
            </a:r>
            <a:endParaRPr sz="1350" b="0" i="0" u="none" strike="noStrike" cap="none">
              <a:solidFill>
                <a:schemeClr val="dk1"/>
              </a:solidFill>
              <a:latin typeface="Roboto"/>
              <a:ea typeface="Roboto"/>
              <a:cs typeface="Roboto"/>
              <a:sym typeface="Roboto"/>
            </a:endParaRPr>
          </a:p>
          <a:p>
            <a:pPr marL="457200" marR="0" lvl="0" indent="-314325" algn="l" rtl="0">
              <a:lnSpc>
                <a:spcPct val="150000"/>
              </a:lnSpc>
              <a:spcBef>
                <a:spcPts val="0"/>
              </a:spcBef>
              <a:spcAft>
                <a:spcPts val="0"/>
              </a:spcAft>
              <a:buClr>
                <a:schemeClr val="dk1"/>
              </a:buClr>
              <a:buSzPts val="1350"/>
              <a:buFont typeface="Arial"/>
              <a:buChar char="●"/>
            </a:pPr>
            <a:r>
              <a:rPr lang="en" sz="1350" b="0" i="0" u="none" strike="noStrike" cap="none">
                <a:solidFill>
                  <a:schemeClr val="dk1"/>
                </a:solidFill>
                <a:latin typeface="Arial"/>
                <a:ea typeface="Arial"/>
                <a:cs typeface="Arial"/>
                <a:sym typeface="Arial"/>
              </a:rPr>
              <a:t>Scrum helps teams </a:t>
            </a:r>
            <a:r>
              <a:rPr lang="en" sz="1350" b="1" i="0" u="sng" strike="noStrike" cap="none">
                <a:solidFill>
                  <a:schemeClr val="dk1"/>
                </a:solidFill>
                <a:latin typeface="Arial"/>
                <a:ea typeface="Arial"/>
                <a:cs typeface="Arial"/>
                <a:sym typeface="Arial"/>
              </a:rPr>
              <a:t>adapt to changing conditions</a:t>
            </a:r>
            <a:r>
              <a:rPr lang="en" sz="1350" b="0" i="0" u="none" strike="noStrike" cap="none">
                <a:solidFill>
                  <a:schemeClr val="dk1"/>
                </a:solidFill>
                <a:latin typeface="Arial"/>
                <a:ea typeface="Arial"/>
                <a:cs typeface="Arial"/>
                <a:sym typeface="Arial"/>
              </a:rPr>
              <a:t> and user requirements, with re-prioritization built into the process, and short release cycles for constant learning and improving.</a:t>
            </a:r>
            <a:endParaRPr sz="1350" b="0" i="0" u="none" strike="noStrike" cap="none">
              <a:solidFill>
                <a:schemeClr val="dk1"/>
              </a:solidFill>
              <a:latin typeface="Arial"/>
              <a:ea typeface="Arial"/>
              <a:cs typeface="Arial"/>
              <a:sym typeface="Arial"/>
            </a:endParaRPr>
          </a:p>
        </p:txBody>
      </p:sp>
      <p:sp>
        <p:nvSpPr>
          <p:cNvPr id="362" name="Google Shape;362;p32"/>
          <p:cNvSpPr/>
          <p:nvPr/>
        </p:nvSpPr>
        <p:spPr>
          <a:xfrm rot="-5400000" flipH="1">
            <a:off x="4508350" y="1089175"/>
            <a:ext cx="1461900" cy="123300"/>
          </a:xfrm>
          <a:prstGeom prst="rightArrow">
            <a:avLst>
              <a:gd name="adj1" fmla="val 50000"/>
              <a:gd name="adj2" fmla="val 50000"/>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9FC5E8"/>
              </a:highlight>
              <a:latin typeface="Arial"/>
              <a:ea typeface="Arial"/>
              <a:cs typeface="Arial"/>
              <a:sym typeface="Arial"/>
            </a:endParaRPr>
          </a:p>
        </p:txBody>
      </p:sp>
      <p:sp>
        <p:nvSpPr>
          <p:cNvPr id="363" name="Google Shape;363;p32"/>
          <p:cNvSpPr txBox="1"/>
          <p:nvPr/>
        </p:nvSpPr>
        <p:spPr>
          <a:xfrm>
            <a:off x="4571600" y="161925"/>
            <a:ext cx="1537500" cy="286500"/>
          </a:xfrm>
          <a:prstGeom prst="rect">
            <a:avLst/>
          </a:prstGeom>
          <a:noFill/>
          <a:ln>
            <a:noFill/>
          </a:ln>
        </p:spPr>
        <p:txBody>
          <a:bodyPr spcFirstLastPara="1" wrap="square" lIns="91425" tIns="91425" rIns="91425" bIns="91425" anchor="t" anchorCtr="0">
            <a:spAutoFit/>
          </a:bodyPr>
          <a:lstStyle/>
          <a:p>
            <a:pPr marL="0" marR="0" lvl="0" indent="0" algn="l" rtl="0">
              <a:lnSpc>
                <a:spcPct val="88235"/>
              </a:lnSpc>
              <a:spcBef>
                <a:spcPts val="0"/>
              </a:spcBef>
              <a:spcAft>
                <a:spcPts val="0"/>
              </a:spcAft>
              <a:buClr>
                <a:srgbClr val="000000"/>
              </a:buClr>
              <a:buSzPts val="750"/>
              <a:buFont typeface="Arial"/>
              <a:buNone/>
            </a:pPr>
            <a:r>
              <a:rPr lang="en" sz="750" b="1" i="0" u="none" strike="noStrike" cap="none">
                <a:solidFill>
                  <a:schemeClr val="dk1"/>
                </a:solidFill>
                <a:latin typeface="Roboto"/>
                <a:ea typeface="Roboto"/>
                <a:cs typeface="Roboto"/>
                <a:sym typeface="Roboto"/>
              </a:rPr>
              <a:t>Grooming (learning as a team)</a:t>
            </a:r>
            <a:endParaRPr sz="300" b="1" i="0" u="none" strike="noStrike" cap="none">
              <a:solidFill>
                <a:srgbClr val="000000"/>
              </a:solidFill>
              <a:latin typeface="Arial"/>
              <a:ea typeface="Arial"/>
              <a:cs typeface="Arial"/>
              <a:sym typeface="Arial"/>
            </a:endParaRPr>
          </a:p>
        </p:txBody>
      </p:sp>
      <p:sp>
        <p:nvSpPr>
          <p:cNvPr id="364" name="Google Shape;364;p32"/>
          <p:cNvSpPr txBox="1"/>
          <p:nvPr/>
        </p:nvSpPr>
        <p:spPr>
          <a:xfrm>
            <a:off x="304800" y="304800"/>
            <a:ext cx="3000000" cy="435900"/>
          </a:xfrm>
          <a:prstGeom prst="rect">
            <a:avLst/>
          </a:prstGeom>
          <a:noFill/>
          <a:ln>
            <a:noFill/>
          </a:ln>
        </p:spPr>
        <p:txBody>
          <a:bodyPr spcFirstLastPara="1" wrap="square" lIns="91425" tIns="91425" rIns="91425" bIns="91425" anchor="t" anchorCtr="0">
            <a:spAutoFit/>
          </a:bodyPr>
          <a:lstStyle/>
          <a:p>
            <a:pPr marL="0" marR="0" lvl="0" indent="0" algn="l" rtl="0">
              <a:lnSpc>
                <a:spcPct val="88235"/>
              </a:lnSpc>
              <a:spcBef>
                <a:spcPts val="0"/>
              </a:spcBef>
              <a:spcAft>
                <a:spcPts val="0"/>
              </a:spcAft>
              <a:buClr>
                <a:srgbClr val="000000"/>
              </a:buClr>
              <a:buSzPts val="1850"/>
              <a:buFont typeface="Arial"/>
              <a:buNone/>
            </a:pPr>
            <a:r>
              <a:rPr lang="en" sz="1850" b="0" i="0" u="none" strike="noStrike" cap="none">
                <a:solidFill>
                  <a:schemeClr val="dk1"/>
                </a:solidFill>
                <a:latin typeface="Roboto"/>
                <a:ea typeface="Roboto"/>
                <a:cs typeface="Roboto"/>
                <a:sym typeface="Roboto"/>
              </a:rPr>
              <a:t>Many Iterations of Agile!</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3"/>
                                        </p:tgtEl>
                                        <p:attrNameLst>
                                          <p:attrName>style.visibility</p:attrName>
                                        </p:attrNameLst>
                                      </p:cBhvr>
                                      <p:to>
                                        <p:strVal val="visible"/>
                                      </p:to>
                                    </p:set>
                                    <p:animEffect transition="in" filter="fade">
                                      <p:cBhvr>
                                        <p:cTn id="7" dur="1300"/>
                                        <p:tgtEl>
                                          <p:spTgt spid="363"/>
                                        </p:tgtEl>
                                      </p:cBhvr>
                                    </p:animEffect>
                                  </p:childTnLst>
                                </p:cTn>
                              </p:par>
                              <p:par>
                                <p:cTn id="8" presetID="10" presetClass="entr" presetSubtype="0" fill="hold" nodeType="withEffect">
                                  <p:stCondLst>
                                    <p:cond delay="0"/>
                                  </p:stCondLst>
                                  <p:childTnLst>
                                    <p:set>
                                      <p:cBhvr>
                                        <p:cTn id="9" dur="1" fill="hold">
                                          <p:stCondLst>
                                            <p:cond delay="0"/>
                                          </p:stCondLst>
                                        </p:cTn>
                                        <p:tgtEl>
                                          <p:spTgt spid="362"/>
                                        </p:tgtEl>
                                        <p:attrNameLst>
                                          <p:attrName>style.visibility</p:attrName>
                                        </p:attrNameLst>
                                      </p:cBhvr>
                                      <p:to>
                                        <p:strVal val="visible"/>
                                      </p:to>
                                    </p:set>
                                    <p:animEffect transition="in" filter="fade">
                                      <p:cBhvr>
                                        <p:cTn id="10" dur="1000"/>
                                        <p:tgtEl>
                                          <p:spTgt spid="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8"/>
        <p:cNvGrpSpPr/>
        <p:nvPr/>
      </p:nvGrpSpPr>
      <p:grpSpPr>
        <a:xfrm>
          <a:off x="0" y="0"/>
          <a:ext cx="0" cy="0"/>
          <a:chOff x="0" y="0"/>
          <a:chExt cx="0" cy="0"/>
        </a:xfrm>
      </p:grpSpPr>
      <p:sp>
        <p:nvSpPr>
          <p:cNvPr id="369" name="Google Shape;369;p33"/>
          <p:cNvSpPr txBox="1">
            <a:spLocks noGrp="1"/>
          </p:cNvSpPr>
          <p:nvPr>
            <p:ph type="body" idx="4294967295"/>
          </p:nvPr>
        </p:nvSpPr>
        <p:spPr>
          <a:xfrm>
            <a:off x="762000" y="2059253"/>
            <a:ext cx="7620000" cy="7203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lt1"/>
              </a:buClr>
              <a:buSzPts val="2600"/>
              <a:buFont typeface="Helvetica Neue"/>
              <a:buNone/>
            </a:pPr>
            <a:r>
              <a:rPr lang="en" sz="2100">
                <a:solidFill>
                  <a:schemeClr val="dk1"/>
                </a:solidFill>
              </a:rPr>
              <a:t>FIN.</a:t>
            </a:r>
            <a:endParaRPr sz="2100" b="0" i="1">
              <a:solidFill>
                <a:schemeClr val="dk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34"/>
          <p:cNvSpPr txBox="1"/>
          <p:nvPr/>
        </p:nvSpPr>
        <p:spPr>
          <a:xfrm>
            <a:off x="371015" y="2138213"/>
            <a:ext cx="2079600" cy="841800"/>
          </a:xfrm>
          <a:prstGeom prst="rect">
            <a:avLst/>
          </a:prstGeom>
          <a:noFill/>
          <a:ln>
            <a:noFill/>
          </a:ln>
        </p:spPr>
        <p:txBody>
          <a:bodyPr spcFirstLastPara="1" wrap="square" lIns="0" tIns="0" rIns="91425" bIns="0" anchor="ctr" anchorCtr="0">
            <a:noAutofit/>
          </a:bodyPr>
          <a:lstStyle/>
          <a:p>
            <a:pPr marL="0" marR="0" lvl="0" indent="0" algn="ctr" rtl="0">
              <a:lnSpc>
                <a:spcPct val="100000"/>
              </a:lnSpc>
              <a:spcBef>
                <a:spcPts val="0"/>
              </a:spcBef>
              <a:spcAft>
                <a:spcPts val="0"/>
              </a:spcAft>
              <a:buClr>
                <a:srgbClr val="FFFFFF"/>
              </a:buClr>
              <a:buSzPts val="1800"/>
              <a:buFont typeface="Helvetica Neue"/>
              <a:buNone/>
            </a:pPr>
            <a:r>
              <a:rPr lang="en" sz="1800" b="1" i="0" u="none" strike="noStrike" cap="none">
                <a:solidFill>
                  <a:srgbClr val="FFFFFF"/>
                </a:solidFill>
                <a:latin typeface="Helvetica Neue"/>
                <a:ea typeface="Helvetica Neue"/>
                <a:cs typeface="Helvetica Neue"/>
                <a:sym typeface="Helvetica Neue"/>
              </a:rPr>
              <a:t>Sources &amp; Additional Info </a:t>
            </a:r>
            <a:endParaRPr sz="1400" b="0" i="0" u="none" strike="noStrike" cap="none">
              <a:solidFill>
                <a:srgbClr val="000000"/>
              </a:solidFill>
              <a:latin typeface="Arial"/>
              <a:ea typeface="Arial"/>
              <a:cs typeface="Arial"/>
              <a:sym typeface="Arial"/>
            </a:endParaRPr>
          </a:p>
        </p:txBody>
      </p:sp>
      <p:sp>
        <p:nvSpPr>
          <p:cNvPr id="375" name="Google Shape;375;p34"/>
          <p:cNvSpPr txBox="1"/>
          <p:nvPr/>
        </p:nvSpPr>
        <p:spPr>
          <a:xfrm>
            <a:off x="2865900" y="458750"/>
            <a:ext cx="6174000" cy="300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highlight>
                  <a:schemeClr val="lt1"/>
                </a:highlight>
                <a:latin typeface="Arial"/>
                <a:ea typeface="Arial"/>
                <a:cs typeface="Arial"/>
                <a:sym typeface="Arial"/>
              </a:rPr>
              <a:t>The Scrum Guide</a:t>
            </a:r>
            <a:r>
              <a:rPr lang="en" sz="1400" b="0" i="0" u="none" strike="noStrike" cap="none">
                <a:solidFill>
                  <a:schemeClr val="dk1"/>
                </a:solidFill>
                <a:highlight>
                  <a:schemeClr val="lt1"/>
                </a:highlight>
                <a:latin typeface="Arial"/>
                <a:ea typeface="Arial"/>
                <a:cs typeface="Arial"/>
                <a:sym typeface="Arial"/>
              </a:rPr>
              <a:t> - </a:t>
            </a:r>
            <a:r>
              <a:rPr lang="en" sz="1400" b="0" i="0" u="sng" strike="noStrike" cap="none">
                <a:solidFill>
                  <a:schemeClr val="hlink"/>
                </a:solidFill>
                <a:latin typeface="Arial"/>
                <a:ea typeface="Arial"/>
                <a:cs typeface="Arial"/>
                <a:sym typeface="Arial"/>
                <a:hlinkClick r:id="rId3"/>
              </a:rPr>
              <a:t>https://scrumguides.org/scrum-guide.html</a:t>
            </a:r>
            <a:endParaRPr sz="1400" b="0" i="0" u="none" strike="noStrike" cap="none">
              <a:solidFill>
                <a:schemeClr val="dk1"/>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highlight>
                  <a:schemeClr val="lt1"/>
                </a:highlight>
                <a:latin typeface="Arial"/>
                <a:ea typeface="Arial"/>
                <a:cs typeface="Arial"/>
                <a:sym typeface="Arial"/>
              </a:rPr>
              <a:t>Agile Manifesto Values </a:t>
            </a:r>
            <a:r>
              <a:rPr lang="en" sz="1400" b="0" i="0" u="none" strike="noStrike" cap="none">
                <a:solidFill>
                  <a:schemeClr val="dk1"/>
                </a:solidFill>
                <a:highlight>
                  <a:schemeClr val="lt1"/>
                </a:highlight>
                <a:latin typeface="Arial"/>
                <a:ea typeface="Arial"/>
                <a:cs typeface="Arial"/>
                <a:sym typeface="Arial"/>
              </a:rPr>
              <a:t>- </a:t>
            </a:r>
            <a:r>
              <a:rPr lang="en" sz="1400" b="0" i="0" u="sng" strike="noStrike" cap="none">
                <a:solidFill>
                  <a:schemeClr val="hlink"/>
                </a:solidFill>
                <a:latin typeface="Arial"/>
                <a:ea typeface="Arial"/>
                <a:cs typeface="Arial"/>
                <a:sym typeface="Arial"/>
                <a:hlinkClick r:id="rId4"/>
              </a:rPr>
              <a:t>http://agilemanifesto.org/</a:t>
            </a:r>
            <a:endParaRPr sz="1400" b="0" i="0" u="none" strike="noStrike" cap="none">
              <a:solidFill>
                <a:schemeClr val="dk1"/>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highlight>
                  <a:schemeClr val="lt1"/>
                </a:highlight>
                <a:latin typeface="Arial"/>
                <a:ea typeface="Arial"/>
                <a:cs typeface="Arial"/>
                <a:sym typeface="Arial"/>
              </a:rPr>
              <a:t>Kanban - </a:t>
            </a:r>
            <a:r>
              <a:rPr lang="en" sz="1400" b="0" i="0" u="sng" strike="noStrike" cap="none">
                <a:solidFill>
                  <a:schemeClr val="hlink"/>
                </a:solidFill>
                <a:latin typeface="Arial"/>
                <a:ea typeface="Arial"/>
                <a:cs typeface="Arial"/>
                <a:sym typeface="Arial"/>
                <a:hlinkClick r:id="rId5"/>
              </a:rPr>
              <a:t>http://www.everydaykanban.com/what-is-kanban/</a:t>
            </a:r>
            <a:endParaRPr sz="1400" b="0" i="0" u="none" strike="noStrike" cap="none">
              <a:solidFill>
                <a:schemeClr val="dk1"/>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highlight>
                  <a:schemeClr val="lt1"/>
                </a:highlight>
                <a:latin typeface="Arial"/>
                <a:ea typeface="Arial"/>
                <a:cs typeface="Arial"/>
                <a:sym typeface="Arial"/>
              </a:rPr>
              <a:t>User Stories - </a:t>
            </a:r>
            <a:r>
              <a:rPr lang="en" sz="1400" b="0" i="0" u="sng" strike="noStrike" cap="none">
                <a:solidFill>
                  <a:schemeClr val="hlink"/>
                </a:solidFill>
                <a:latin typeface="Arial"/>
                <a:ea typeface="Arial"/>
                <a:cs typeface="Arial"/>
                <a:sym typeface="Arial"/>
                <a:hlinkClick r:id="rId6"/>
              </a:rPr>
              <a:t>https://www.mountaingoatsoftware.com/agile/user-stories</a:t>
            </a:r>
            <a:endParaRPr sz="1400" b="1" i="0" u="none" strike="noStrike" cap="none">
              <a:solidFill>
                <a:schemeClr val="dk1"/>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highlight>
                  <a:schemeClr val="lt1"/>
                </a:highlight>
                <a:latin typeface="Arial"/>
                <a:ea typeface="Arial"/>
                <a:cs typeface="Arial"/>
                <a:sym typeface="Arial"/>
              </a:rPr>
              <a:t>Scaling Frameworks:</a:t>
            </a:r>
            <a:endParaRPr sz="1400" b="1" i="0" u="none" strike="noStrike" cap="none">
              <a:solidFill>
                <a:schemeClr val="dk1"/>
              </a:solidFill>
              <a:highlight>
                <a:schemeClr val="lt1"/>
              </a:highlight>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highlight>
                <a:schemeClr val="lt1"/>
              </a:highlight>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highlight>
                  <a:schemeClr val="lt1"/>
                </a:highlight>
                <a:latin typeface="Arial"/>
                <a:ea typeface="Arial"/>
                <a:cs typeface="Arial"/>
                <a:sym typeface="Arial"/>
              </a:rPr>
              <a:t>Large-Scale Scrum </a:t>
            </a:r>
            <a:r>
              <a:rPr lang="en" sz="1400" b="0" i="0" u="none" strike="noStrike" cap="none">
                <a:solidFill>
                  <a:schemeClr val="hlink"/>
                </a:solidFill>
                <a:latin typeface="Arial"/>
                <a:ea typeface="Arial"/>
                <a:cs typeface="Arial"/>
                <a:sym typeface="Arial"/>
              </a:rPr>
              <a:t> - </a:t>
            </a:r>
            <a:r>
              <a:rPr lang="en" sz="1400" b="0" i="0" u="sng" strike="noStrike" cap="none">
                <a:solidFill>
                  <a:schemeClr val="hlink"/>
                </a:solidFill>
                <a:latin typeface="Arial"/>
                <a:ea typeface="Arial"/>
                <a:cs typeface="Arial"/>
                <a:sym typeface="Arial"/>
                <a:hlinkClick r:id="rId7"/>
              </a:rPr>
              <a:t>https://less.works/</a:t>
            </a:r>
            <a:r>
              <a:rPr lang="en" sz="1400" b="0" i="0" u="none" strike="noStrike" cap="none">
                <a:solidFill>
                  <a:schemeClr val="hlink"/>
                </a:solidFill>
                <a:latin typeface="Arial"/>
                <a:ea typeface="Arial"/>
                <a:cs typeface="Arial"/>
                <a:sym typeface="Arial"/>
              </a:rPr>
              <a:t>  &amp;</a:t>
            </a:r>
            <a:r>
              <a:rPr lang="en" sz="1400" b="0" i="0" u="sng" strike="noStrike" cap="none">
                <a:solidFill>
                  <a:schemeClr val="hlink"/>
                </a:solidFill>
                <a:latin typeface="Arial"/>
                <a:ea typeface="Arial"/>
                <a:cs typeface="Arial"/>
                <a:sym typeface="Arial"/>
              </a:rPr>
              <a:t> https://www.digite.com/agile/scrum-of-scrums/</a:t>
            </a:r>
            <a:endParaRPr sz="1400" b="1" i="0" u="none" strike="noStrike" cap="none">
              <a:solidFill>
                <a:schemeClr val="dk1"/>
              </a:solidFill>
              <a:highlight>
                <a:schemeClr val="lt1"/>
              </a:highlight>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highlight>
                <a:schemeClr val="lt1"/>
              </a:highlight>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highlight>
                  <a:schemeClr val="lt1"/>
                </a:highlight>
                <a:latin typeface="Arial"/>
                <a:ea typeface="Arial"/>
                <a:cs typeface="Arial"/>
                <a:sym typeface="Arial"/>
              </a:rPr>
              <a:t>Scrum at Scale - </a:t>
            </a:r>
            <a:r>
              <a:rPr lang="en" sz="1400" b="0" i="0" u="sng" strike="noStrike" cap="none">
                <a:solidFill>
                  <a:schemeClr val="hlink"/>
                </a:solidFill>
                <a:latin typeface="Arial"/>
                <a:ea typeface="Arial"/>
                <a:cs typeface="Arial"/>
                <a:sym typeface="Arial"/>
                <a:hlinkClick r:id="rId8"/>
              </a:rPr>
              <a:t>https://www.scrumatscale.com/scrum-at-scale-guide-read-online/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3"/>
          <p:cNvSpPr/>
          <p:nvPr/>
        </p:nvSpPr>
        <p:spPr>
          <a:xfrm>
            <a:off x="2282725" y="2046675"/>
            <a:ext cx="1919100" cy="1406400"/>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000" b="0" i="0" u="none" strike="noStrike" cap="none">
                <a:solidFill>
                  <a:srgbClr val="FFFFFF"/>
                </a:solidFill>
                <a:latin typeface="Helvetica Neue Light"/>
                <a:ea typeface="Helvetica Neue Light"/>
                <a:cs typeface="Helvetica Neue Light"/>
                <a:sym typeface="Helvetica Neue Light"/>
              </a:rPr>
              <a:t>Leadership</a:t>
            </a: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91" name="Google Shape;91;p3"/>
          <p:cNvSpPr/>
          <p:nvPr/>
        </p:nvSpPr>
        <p:spPr>
          <a:xfrm>
            <a:off x="6456525" y="2046675"/>
            <a:ext cx="1974000" cy="1406400"/>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000" b="0" i="0" u="none" strike="noStrike" cap="none">
                <a:solidFill>
                  <a:srgbClr val="FFFFFF"/>
                </a:solidFill>
                <a:latin typeface="Helvetica Neue Light"/>
                <a:ea typeface="Helvetica Neue Light"/>
                <a:cs typeface="Helvetica Neue Light"/>
                <a:sym typeface="Helvetica Neue Light"/>
              </a:rPr>
              <a:t>Agility</a:t>
            </a: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92" name="Google Shape;92;p3"/>
          <p:cNvSpPr/>
          <p:nvPr/>
        </p:nvSpPr>
        <p:spPr>
          <a:xfrm>
            <a:off x="370724" y="2046675"/>
            <a:ext cx="1744200" cy="14064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000" b="0" i="0" u="none" strike="noStrike" cap="none">
                <a:solidFill>
                  <a:srgbClr val="000000"/>
                </a:solidFill>
                <a:latin typeface="Helvetica Neue Light"/>
                <a:ea typeface="Helvetica Neue Light"/>
                <a:cs typeface="Helvetica Neue Light"/>
                <a:sym typeface="Helvetica Neue Light"/>
              </a:rPr>
              <a:t>Team</a:t>
            </a:r>
            <a:endParaRPr sz="2000" b="0" i="0" u="none" strike="noStrike" cap="none">
              <a:solidFill>
                <a:srgbClr val="000000"/>
              </a:solidFill>
              <a:latin typeface="Helvetica Neue Light"/>
              <a:ea typeface="Helvetica Neue Light"/>
              <a:cs typeface="Helvetica Neue Light"/>
              <a:sym typeface="Helvetica Neue Light"/>
            </a:endParaRPr>
          </a:p>
        </p:txBody>
      </p:sp>
      <p:sp>
        <p:nvSpPr>
          <p:cNvPr id="93" name="Google Shape;93;p3"/>
          <p:cNvSpPr txBox="1"/>
          <p:nvPr/>
        </p:nvSpPr>
        <p:spPr>
          <a:xfrm>
            <a:off x="901200" y="489650"/>
            <a:ext cx="8166600" cy="51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rgbClr val="FFFFFF"/>
                </a:solidFill>
                <a:latin typeface="Helvetica Neue"/>
                <a:ea typeface="Helvetica Neue"/>
                <a:cs typeface="Helvetica Neue"/>
                <a:sym typeface="Helvetica Neue"/>
              </a:rPr>
              <a:t>Agenda</a:t>
            </a:r>
            <a:endParaRPr sz="2400" b="1" i="0" u="none" strike="noStrike" cap="none">
              <a:solidFill>
                <a:srgbClr val="FFFFFF"/>
              </a:solidFill>
              <a:latin typeface="Helvetica Neue"/>
              <a:ea typeface="Helvetica Neue"/>
              <a:cs typeface="Helvetica Neue"/>
              <a:sym typeface="Helvetica Neue"/>
            </a:endParaRPr>
          </a:p>
        </p:txBody>
      </p:sp>
      <p:sp>
        <p:nvSpPr>
          <p:cNvPr id="94" name="Google Shape;94;p3"/>
          <p:cNvSpPr/>
          <p:nvPr/>
        </p:nvSpPr>
        <p:spPr>
          <a:xfrm>
            <a:off x="4369624" y="2046675"/>
            <a:ext cx="1919100" cy="1406400"/>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 sz="2000" b="0" i="0" u="none" strike="noStrike" cap="none">
                <a:solidFill>
                  <a:srgbClr val="FFFFFF"/>
                </a:solidFill>
                <a:latin typeface="Helvetica Neue Light"/>
                <a:ea typeface="Helvetica Neue Light"/>
                <a:cs typeface="Helvetica Neue Light"/>
                <a:sym typeface="Helvetica Neue Light"/>
              </a:rPr>
              <a:t>Development</a:t>
            </a:r>
            <a:endParaRPr sz="2000" b="0" i="0" u="none" strike="noStrike" cap="none">
              <a:solidFill>
                <a:srgbClr val="FFFFFF"/>
              </a:solidFill>
              <a:latin typeface="Helvetica Neue Light"/>
              <a:ea typeface="Helvetica Neue Light"/>
              <a:cs typeface="Helvetica Neue Light"/>
              <a:sym typeface="Helvetica Neue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5"/>
          <p:cNvSpPr txBox="1"/>
          <p:nvPr/>
        </p:nvSpPr>
        <p:spPr>
          <a:xfrm>
            <a:off x="138793" y="70774"/>
            <a:ext cx="8737200" cy="6528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800"/>
              <a:buFont typeface="Arial"/>
              <a:buNone/>
            </a:pPr>
            <a:r>
              <a:rPr lang="en" sz="1800" b="1" i="0" u="none" strike="noStrike" cap="none">
                <a:solidFill>
                  <a:schemeClr val="dk1"/>
                </a:solidFill>
                <a:latin typeface="Arial"/>
                <a:ea typeface="Arial"/>
                <a:cs typeface="Arial"/>
                <a:sym typeface="Arial"/>
              </a:rPr>
              <a:t>The Art of the Flow - Doing is Being</a:t>
            </a:r>
            <a:endParaRPr sz="1400" b="0" i="0" u="none" strike="noStrike" cap="none">
              <a:solidFill>
                <a:srgbClr val="000000"/>
              </a:solidFill>
              <a:latin typeface="Helvetica Neue Light"/>
              <a:ea typeface="Helvetica Neue Light"/>
              <a:cs typeface="Helvetica Neue Light"/>
              <a:sym typeface="Helvetica Neue Light"/>
            </a:endParaRPr>
          </a:p>
        </p:txBody>
      </p:sp>
      <p:sp>
        <p:nvSpPr>
          <p:cNvPr id="100" name="Google Shape;100;p5"/>
          <p:cNvSpPr txBox="1"/>
          <p:nvPr/>
        </p:nvSpPr>
        <p:spPr>
          <a:xfrm>
            <a:off x="309625" y="619300"/>
            <a:ext cx="3666027" cy="300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sng" strike="noStrike" cap="none">
                <a:solidFill>
                  <a:schemeClr val="dk1"/>
                </a:solidFill>
                <a:latin typeface="Arial"/>
                <a:ea typeface="Arial"/>
                <a:cs typeface="Arial"/>
                <a:sym typeface="Arial"/>
              </a:rPr>
              <a:t>Mindset - Mental State of Being</a:t>
            </a:r>
            <a:endParaRPr sz="1400" b="0" i="0" u="none" strike="noStrike" cap="none">
              <a:solidFill>
                <a:srgbClr val="000000"/>
              </a:solidFill>
              <a:latin typeface="Arial"/>
              <a:ea typeface="Arial"/>
              <a:cs typeface="Arial"/>
              <a:sym typeface="Arial"/>
            </a:endParaRPr>
          </a:p>
          <a:p>
            <a:pPr marL="114300" marR="0" lvl="1"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114300" marR="0" lvl="1" indent="0" algn="l" rtl="0">
              <a:lnSpc>
                <a:spcPct val="100000"/>
              </a:lnSpc>
              <a:spcBef>
                <a:spcPts val="0"/>
              </a:spcBef>
              <a:spcAft>
                <a:spcPts val="0"/>
              </a:spcAft>
              <a:buNone/>
            </a:pPr>
            <a:r>
              <a:rPr lang="en" sz="1400" b="0" i="0" u="none" strike="noStrike" cap="none">
                <a:solidFill>
                  <a:schemeClr val="dk1"/>
                </a:solidFill>
                <a:latin typeface="Arial"/>
                <a:ea typeface="Arial"/>
                <a:cs typeface="Arial"/>
                <a:sym typeface="Arial"/>
              </a:rPr>
              <a:t>Similarly - Sports, Art, Spirituality, Hobbies &amp; Play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114300" marR="0" lvl="1" indent="0" algn="l" rtl="0">
              <a:lnSpc>
                <a:spcPct val="100000"/>
              </a:lnSpc>
              <a:spcBef>
                <a:spcPts val="0"/>
              </a:spcBef>
              <a:spcAft>
                <a:spcPts val="0"/>
              </a:spcAft>
              <a:buNone/>
            </a:pPr>
            <a:r>
              <a:rPr lang="en" sz="1400" b="0" i="0" u="none" strike="noStrike" cap="none">
                <a:solidFill>
                  <a:schemeClr val="dk1"/>
                </a:solidFill>
                <a:latin typeface="Arial"/>
                <a:ea typeface="Arial"/>
                <a:cs typeface="Arial"/>
                <a:sym typeface="Arial"/>
              </a:rPr>
              <a:t>“Being in the zone” </a:t>
            </a:r>
            <a:endParaRPr/>
          </a:p>
          <a:p>
            <a:pPr marL="114300" marR="0" lvl="1" indent="0" algn="l" rtl="0">
              <a:lnSpc>
                <a:spcPct val="100000"/>
              </a:lnSpc>
              <a:spcBef>
                <a:spcPts val="0"/>
              </a:spcBef>
              <a:spcAft>
                <a:spcPts val="0"/>
              </a:spcAft>
              <a:buNone/>
            </a:pPr>
            <a:r>
              <a:rPr lang="en" sz="1400" b="0" i="0" u="none" strike="noStrike" cap="none">
                <a:solidFill>
                  <a:schemeClr val="dk1"/>
                </a:solidFill>
                <a:latin typeface="Arial"/>
                <a:ea typeface="Arial"/>
                <a:cs typeface="Arial"/>
                <a:sym typeface="Arial"/>
              </a:rPr>
              <a:t>“Lost in the craft”</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1" u="none" strike="noStrike" cap="none">
                <a:solidFill>
                  <a:schemeClr val="dk1"/>
                </a:solidFill>
                <a:latin typeface="Arial"/>
                <a:ea typeface="Arial"/>
                <a:cs typeface="Arial"/>
                <a:sym typeface="Arial"/>
              </a:rPr>
              <a:t>“Shu Ha Ri”</a:t>
            </a:r>
            <a:r>
              <a:rPr lang="en" sz="1400" b="0" i="0" u="none" strike="noStrike" cap="none">
                <a:solidFill>
                  <a:schemeClr val="dk1"/>
                </a:solidFill>
                <a:latin typeface="Arial"/>
                <a:ea typeface="Arial"/>
                <a:cs typeface="Arial"/>
                <a:sym typeface="Arial"/>
              </a:rPr>
              <a:t> - Japanese martial art concept</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Arial"/>
                <a:ea typeface="Arial"/>
                <a:cs typeface="Arial"/>
                <a:sym typeface="Arial"/>
              </a:rPr>
              <a:t>describing the stages through progression to mastery</a:t>
            </a:r>
            <a:endParaRPr sz="1200" b="0" i="0" u="none" strike="noStrike" cap="none">
              <a:solidFill>
                <a:srgbClr val="222222"/>
              </a:solidFill>
              <a:highlight>
                <a:srgbClr val="FFFFFF"/>
              </a:highlight>
              <a:latin typeface="Roboto"/>
              <a:ea typeface="Roboto"/>
              <a:cs typeface="Roboto"/>
              <a:sym typeface="Roboto"/>
            </a:endParaRPr>
          </a:p>
        </p:txBody>
      </p:sp>
      <p:pic>
        <p:nvPicPr>
          <p:cNvPr id="101" name="Google Shape;101;p5"/>
          <p:cNvPicPr preferRelativeResize="0"/>
          <p:nvPr/>
        </p:nvPicPr>
        <p:blipFill rotWithShape="1">
          <a:blip r:embed="rId3">
            <a:alphaModFix/>
          </a:blip>
          <a:srcRect/>
          <a:stretch/>
        </p:blipFill>
        <p:spPr>
          <a:xfrm>
            <a:off x="4052699" y="760645"/>
            <a:ext cx="4939800" cy="2569024"/>
          </a:xfrm>
          <a:prstGeom prst="rect">
            <a:avLst/>
          </a:prstGeom>
          <a:noFill/>
          <a:ln>
            <a:noFill/>
          </a:ln>
        </p:spPr>
      </p:pic>
      <p:sp>
        <p:nvSpPr>
          <p:cNvPr id="102" name="Google Shape;102;p5"/>
          <p:cNvSpPr txBox="1"/>
          <p:nvPr/>
        </p:nvSpPr>
        <p:spPr>
          <a:xfrm>
            <a:off x="6903700" y="4938200"/>
            <a:ext cx="2240400" cy="205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Helvetica Neue Light"/>
                <a:ea typeface="Helvetica Neue Light"/>
                <a:cs typeface="Helvetica Neue Light"/>
                <a:sym typeface="Helvetica Neue Light"/>
              </a:rPr>
              <a:t>Source: </a:t>
            </a:r>
            <a:r>
              <a:rPr lang="en" sz="600" b="0" i="0" u="sng" strike="noStrike" cap="none">
                <a:solidFill>
                  <a:schemeClr val="hlink"/>
                </a:solidFill>
                <a:latin typeface="Helvetica Neue Light"/>
                <a:ea typeface="Helvetica Neue Light"/>
                <a:cs typeface="Helvetica Neue Light"/>
                <a:sym typeface="Helvetica Neue Light"/>
                <a:hlinkClick r:id="rId4"/>
              </a:rPr>
              <a:t>Shu Ha Ri - Joyce Vargas</a:t>
            </a:r>
            <a:endParaRPr sz="600" b="0" i="0" u="none" strike="noStrike" cap="none">
              <a:solidFill>
                <a:srgbClr val="000000"/>
              </a:solidFill>
              <a:latin typeface="Helvetica Neue Light"/>
              <a:ea typeface="Helvetica Neue Light"/>
              <a:cs typeface="Helvetica Neue Light"/>
              <a:sym typeface="Helvetica Neue Light"/>
            </a:endParaRPr>
          </a:p>
        </p:txBody>
      </p:sp>
      <p:sp>
        <p:nvSpPr>
          <p:cNvPr id="103" name="Google Shape;103;p5"/>
          <p:cNvSpPr txBox="1"/>
          <p:nvPr/>
        </p:nvSpPr>
        <p:spPr>
          <a:xfrm>
            <a:off x="309625" y="3569296"/>
            <a:ext cx="8342388" cy="1909808"/>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Arial"/>
                <a:ea typeface="Arial"/>
                <a:cs typeface="Arial"/>
                <a:sym typeface="Arial"/>
              </a:rPr>
              <a:t>Optimal Agile Experience: </a:t>
            </a:r>
            <a:r>
              <a:rPr lang="en" sz="1400" b="0" i="0" u="none" strike="noStrike" cap="none">
                <a:solidFill>
                  <a:schemeClr val="dk1"/>
                </a:solidFill>
                <a:latin typeface="Arial"/>
                <a:ea typeface="Arial"/>
                <a:cs typeface="Arial"/>
                <a:sym typeface="Arial"/>
              </a:rPr>
              <a:t> The most enjoyable moments in life are not the moments of leisure and relaxation --- Th</a:t>
            </a:r>
            <a:r>
              <a:rPr lang="en">
                <a:solidFill>
                  <a:schemeClr val="dk1"/>
                </a:solidFill>
              </a:rPr>
              <a:t>ose moments</a:t>
            </a:r>
            <a:r>
              <a:rPr lang="en" sz="1400" b="0" i="0" u="none" strike="noStrike" cap="none">
                <a:solidFill>
                  <a:schemeClr val="dk1"/>
                </a:solidFill>
                <a:latin typeface="Arial"/>
                <a:ea typeface="Arial"/>
                <a:cs typeface="Arial"/>
                <a:sym typeface="Arial"/>
              </a:rPr>
              <a:t> are full of challenge - even pain</a:t>
            </a:r>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Arial"/>
                <a:ea typeface="Arial"/>
                <a:cs typeface="Arial"/>
                <a:sym typeface="Arial"/>
              </a:rPr>
              <a:t>Counterintuitive!</a:t>
            </a:r>
            <a:endParaRPr/>
          </a:p>
          <a:p>
            <a:pPr marL="0" marR="0" lvl="0" indent="0" algn="ctr" rtl="0">
              <a:lnSpc>
                <a:spcPct val="100000"/>
              </a:lnSpc>
              <a:spcBef>
                <a:spcPts val="0"/>
              </a:spcBef>
              <a:spcAft>
                <a:spcPts val="0"/>
              </a:spcAft>
              <a:buClr>
                <a:srgbClr val="000000"/>
              </a:buClr>
              <a:buSzPts val="1400"/>
              <a:buFont typeface="Arial"/>
              <a:buNone/>
            </a:pPr>
            <a:endParaRPr sz="1200" b="0" i="0" u="none" strike="noStrike" cap="none">
              <a:solidFill>
                <a:srgbClr val="222222"/>
              </a:solidFill>
              <a:highlight>
                <a:srgbClr val="FFFFFF"/>
              </a:highlight>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9"/>
          <p:cNvSpPr txBox="1"/>
          <p:nvPr/>
        </p:nvSpPr>
        <p:spPr>
          <a:xfrm>
            <a:off x="309625" y="0"/>
            <a:ext cx="8737200" cy="6528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800"/>
              <a:buFont typeface="Arial"/>
              <a:buNone/>
            </a:pPr>
            <a:r>
              <a:rPr lang="en" sz="1800" b="1" i="0" u="none" strike="noStrike" cap="none">
                <a:solidFill>
                  <a:schemeClr val="dk1"/>
                </a:solidFill>
                <a:latin typeface="Arial"/>
                <a:ea typeface="Arial"/>
                <a:cs typeface="Arial"/>
                <a:sym typeface="Arial"/>
              </a:rPr>
              <a:t>The Art of the Flow - </a:t>
            </a:r>
            <a:r>
              <a:rPr lang="en" sz="1800" b="1" i="0" u="sng" strike="noStrike" cap="none">
                <a:solidFill>
                  <a:schemeClr val="dk1"/>
                </a:solidFill>
                <a:latin typeface="Arial"/>
                <a:ea typeface="Arial"/>
                <a:cs typeface="Arial"/>
                <a:sym typeface="Arial"/>
              </a:rPr>
              <a:t>Continuous Improvement</a:t>
            </a:r>
            <a:endParaRPr sz="1800" b="0" i="0" u="none" strike="noStrike" cap="none">
              <a:solidFill>
                <a:srgbClr val="000000"/>
              </a:solidFill>
              <a:latin typeface="Helvetica Neue Light"/>
              <a:ea typeface="Helvetica Neue Light"/>
              <a:cs typeface="Helvetica Neue Light"/>
              <a:sym typeface="Helvetica Neue Light"/>
            </a:endParaRPr>
          </a:p>
        </p:txBody>
      </p:sp>
      <p:sp>
        <p:nvSpPr>
          <p:cNvPr id="109" name="Google Shape;109;p9"/>
          <p:cNvSpPr txBox="1"/>
          <p:nvPr/>
        </p:nvSpPr>
        <p:spPr>
          <a:xfrm>
            <a:off x="6903700" y="4938200"/>
            <a:ext cx="2240400" cy="205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Helvetica Neue Light"/>
                <a:ea typeface="Helvetica Neue Light"/>
                <a:cs typeface="Helvetica Neue Light"/>
                <a:sym typeface="Helvetica Neue Light"/>
              </a:rPr>
              <a:t>Source: </a:t>
            </a:r>
            <a:r>
              <a:rPr lang="en" sz="600" b="0" i="0" u="sng" strike="noStrike" cap="none">
                <a:solidFill>
                  <a:schemeClr val="hlink"/>
                </a:solidFill>
                <a:latin typeface="Helvetica Neue Light"/>
                <a:ea typeface="Helvetica Neue Light"/>
                <a:cs typeface="Helvetica Neue Light"/>
                <a:sym typeface="Helvetica Neue Light"/>
                <a:hlinkClick r:id="rId3"/>
              </a:rPr>
              <a:t>Shu Ha Ri - Joyce Vargas</a:t>
            </a:r>
            <a:endParaRPr sz="600" b="0" i="0" u="none" strike="noStrike" cap="none">
              <a:solidFill>
                <a:srgbClr val="000000"/>
              </a:solidFill>
              <a:latin typeface="Helvetica Neue Light"/>
              <a:ea typeface="Helvetica Neue Light"/>
              <a:cs typeface="Helvetica Neue Light"/>
              <a:sym typeface="Helvetica Neue Light"/>
            </a:endParaRPr>
          </a:p>
        </p:txBody>
      </p:sp>
      <p:pic>
        <p:nvPicPr>
          <p:cNvPr id="110" name="Google Shape;110;p9"/>
          <p:cNvPicPr preferRelativeResize="0"/>
          <p:nvPr/>
        </p:nvPicPr>
        <p:blipFill rotWithShape="1">
          <a:blip r:embed="rId4">
            <a:alphaModFix/>
          </a:blip>
          <a:srcRect/>
          <a:stretch/>
        </p:blipFill>
        <p:spPr>
          <a:xfrm>
            <a:off x="4225275" y="2164442"/>
            <a:ext cx="4684448" cy="1643989"/>
          </a:xfrm>
          <a:prstGeom prst="rect">
            <a:avLst/>
          </a:prstGeom>
          <a:noFill/>
          <a:ln>
            <a:noFill/>
          </a:ln>
        </p:spPr>
      </p:pic>
      <p:sp>
        <p:nvSpPr>
          <p:cNvPr id="111" name="Google Shape;111;p9"/>
          <p:cNvSpPr txBox="1"/>
          <p:nvPr/>
        </p:nvSpPr>
        <p:spPr>
          <a:xfrm>
            <a:off x="639500" y="691475"/>
            <a:ext cx="6336000" cy="127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Arial"/>
                <a:ea typeface="Arial"/>
                <a:cs typeface="Arial"/>
                <a:sym typeface="Arial"/>
              </a:rPr>
              <a:t>Agile - “Growth Mindset” -  A set of principles that help us work towards flow and mastery - Learning is at the core of attaining flow</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 sz="1400" b="0" i="0" u="sng" strike="noStrike" cap="none">
                <a:solidFill>
                  <a:schemeClr val="dk1"/>
                </a:solidFill>
                <a:latin typeface="Arial"/>
                <a:ea typeface="Arial"/>
                <a:cs typeface="Arial"/>
                <a:sym typeface="Arial"/>
              </a:rPr>
              <a:t>Continuous Learning</a:t>
            </a:r>
            <a:r>
              <a:rPr lang="en" sz="1400" b="0" i="0" u="none" strike="noStrike" cap="none">
                <a:solidFill>
                  <a:schemeClr val="dk1"/>
                </a:solidFill>
                <a:latin typeface="Arial"/>
                <a:ea typeface="Arial"/>
                <a:cs typeface="Arial"/>
                <a:sym typeface="Arial"/>
              </a:rPr>
              <a:t> - Constant inspection of reality - “Inspect what is Expected”  </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Arial"/>
              <a:ea typeface="Arial"/>
              <a:cs typeface="Arial"/>
              <a:sym typeface="Arial"/>
            </a:endParaRPr>
          </a:p>
        </p:txBody>
      </p:sp>
      <p:sp>
        <p:nvSpPr>
          <p:cNvPr id="112" name="Google Shape;112;p9"/>
          <p:cNvSpPr txBox="1"/>
          <p:nvPr/>
        </p:nvSpPr>
        <p:spPr>
          <a:xfrm>
            <a:off x="599607" y="1917059"/>
            <a:ext cx="3527418" cy="2276734"/>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chemeClr val="dk1"/>
              </a:buClr>
              <a:buSzPts val="1400"/>
              <a:buFont typeface="Arial"/>
              <a:buChar char="●"/>
            </a:pPr>
            <a:r>
              <a:rPr lang="en" sz="1400" b="0" i="0" u="none" strike="noStrike" cap="none">
                <a:solidFill>
                  <a:schemeClr val="dk1"/>
                </a:solidFill>
                <a:latin typeface="Arial"/>
                <a:ea typeface="Arial"/>
                <a:cs typeface="Arial"/>
                <a:sym typeface="Arial"/>
              </a:rPr>
              <a:t>Adapting to a rhythm of “high value (and velocity) delivery”</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 sz="1400" b="0" i="0" u="none" strike="noStrike" cap="none">
                <a:solidFill>
                  <a:schemeClr val="dk1"/>
                </a:solidFill>
                <a:latin typeface="Arial"/>
                <a:ea typeface="Arial"/>
                <a:cs typeface="Arial"/>
                <a:sym typeface="Arial"/>
              </a:rPr>
              <a:t>Removing obstacles and </a:t>
            </a:r>
            <a:r>
              <a:rPr lang="en" sz="1400" b="0" i="0" u="sng" strike="noStrike" cap="none">
                <a:solidFill>
                  <a:schemeClr val="dk1"/>
                </a:solidFill>
                <a:latin typeface="Arial"/>
                <a:ea typeface="Arial"/>
                <a:cs typeface="Arial"/>
                <a:sym typeface="Arial"/>
              </a:rPr>
              <a:t>friction</a:t>
            </a:r>
            <a:r>
              <a:rPr lang="en">
                <a:solidFill>
                  <a:schemeClr val="dk1"/>
                </a:solidFill>
              </a:rPr>
              <a:t>, with focus on outcomes</a:t>
            </a:r>
            <a:endParaRPr/>
          </a:p>
          <a:p>
            <a:pPr marL="457200" marR="0" lvl="0" indent="-22860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 sz="1400" b="0" i="0" u="none" strike="noStrike" cap="none">
                <a:solidFill>
                  <a:schemeClr val="dk1"/>
                </a:solidFill>
                <a:latin typeface="Arial"/>
                <a:ea typeface="Arial"/>
                <a:cs typeface="Arial"/>
                <a:sym typeface="Arial"/>
              </a:rPr>
              <a:t>Team members make </a:t>
            </a:r>
            <a:r>
              <a:rPr lang="en" sz="1400" b="0" i="0" u="sng" strike="noStrike" cap="none">
                <a:solidFill>
                  <a:schemeClr val="dk1"/>
                </a:solidFill>
                <a:latin typeface="Arial"/>
                <a:ea typeface="Arial"/>
                <a:cs typeface="Arial"/>
                <a:sym typeface="Arial"/>
              </a:rPr>
              <a:t>shared</a:t>
            </a:r>
            <a:r>
              <a:rPr lang="en" sz="1400" b="0" i="0" u="none" strike="noStrike" cap="none">
                <a:solidFill>
                  <a:schemeClr val="dk1"/>
                </a:solidFill>
                <a:latin typeface="Arial"/>
                <a:ea typeface="Arial"/>
                <a:cs typeface="Arial"/>
                <a:sym typeface="Arial"/>
              </a:rPr>
              <a:t>, educated decisions </a:t>
            </a:r>
            <a:endParaRPr/>
          </a:p>
          <a:p>
            <a:pPr marL="457200" marR="0" lvl="0" indent="-228600" algn="l" rtl="0">
              <a:lnSpc>
                <a:spcPct val="100000"/>
              </a:lnSpc>
              <a:spcBef>
                <a:spcPts val="0"/>
              </a:spcBef>
              <a:spcAft>
                <a:spcPts val="0"/>
              </a:spcAft>
              <a:buClr>
                <a:schemeClr val="dk1"/>
              </a:buClr>
              <a:buSzPts val="1400"/>
              <a:buFont typeface="Arial"/>
              <a:buNone/>
            </a:pPr>
            <a:endParaRPr sz="1400" b="1" i="0" u="none" strike="noStrike" cap="none">
              <a:solidFill>
                <a:schemeClr val="dk1"/>
              </a:solidFill>
              <a:latin typeface="Arial"/>
              <a:ea typeface="Arial"/>
              <a:cs typeface="Arial"/>
              <a:sym typeface="Arial"/>
            </a:endParaRPr>
          </a:p>
          <a:p>
            <a:pPr marL="457200" marR="0" lvl="0" indent="-228600" algn="l" rtl="0">
              <a:lnSpc>
                <a:spcPct val="100000"/>
              </a:lnSpc>
              <a:spcBef>
                <a:spcPts val="0"/>
              </a:spcBef>
              <a:spcAft>
                <a:spcPts val="0"/>
              </a:spcAft>
              <a:buClr>
                <a:schemeClr val="dk1"/>
              </a:buClr>
              <a:buSzPts val="1400"/>
              <a:buFont typeface="Arial"/>
              <a:buNone/>
            </a:pPr>
            <a:endParaRPr sz="1400" b="1" i="0" u="none" strike="noStrike" cap="none">
              <a:solidFill>
                <a:schemeClr val="dk1"/>
              </a:solidFill>
              <a:latin typeface="Arial"/>
              <a:ea typeface="Arial"/>
              <a:cs typeface="Arial"/>
              <a:sym typeface="Arial"/>
            </a:endParaRPr>
          </a:p>
          <a:p>
            <a:pPr marL="457200" marR="0" lvl="0" indent="-228600" algn="l" rtl="0">
              <a:lnSpc>
                <a:spcPct val="100000"/>
              </a:lnSpc>
              <a:spcBef>
                <a:spcPts val="0"/>
              </a:spcBef>
              <a:spcAft>
                <a:spcPts val="0"/>
              </a:spcAft>
              <a:buClr>
                <a:schemeClr val="dk1"/>
              </a:buClr>
              <a:buSzPts val="1400"/>
              <a:buFont typeface="Arial"/>
              <a:buNone/>
            </a:pPr>
            <a:endParaRPr sz="1400" b="1" i="0" u="none" strike="noStrike" cap="none">
              <a:solidFill>
                <a:schemeClr val="dk1"/>
              </a:solidFill>
              <a:latin typeface="Arial"/>
              <a:ea typeface="Arial"/>
              <a:cs typeface="Arial"/>
              <a:sym typeface="Arial"/>
            </a:endParaRPr>
          </a:p>
          <a:p>
            <a:pPr marL="457200" marR="0" lvl="0" indent="-228600" algn="l" rtl="0">
              <a:lnSpc>
                <a:spcPct val="100000"/>
              </a:lnSpc>
              <a:spcBef>
                <a:spcPts val="0"/>
              </a:spcBef>
              <a:spcAft>
                <a:spcPts val="0"/>
              </a:spcAft>
              <a:buClr>
                <a:schemeClr val="dk1"/>
              </a:buClr>
              <a:buSzPts val="1400"/>
              <a:buFont typeface="Arial"/>
              <a:buNone/>
            </a:pPr>
            <a:endParaRPr sz="14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4"/>
          <p:cNvSpPr txBox="1"/>
          <p:nvPr/>
        </p:nvSpPr>
        <p:spPr>
          <a:xfrm>
            <a:off x="337575" y="0"/>
            <a:ext cx="8737200" cy="6528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800"/>
              <a:buFont typeface="Arial"/>
              <a:buNone/>
            </a:pPr>
            <a:r>
              <a:rPr lang="en" sz="1800" b="1" i="0" u="none" strike="noStrike" cap="none">
                <a:solidFill>
                  <a:schemeClr val="dk1"/>
                </a:solidFill>
                <a:latin typeface="Arial"/>
                <a:ea typeface="Arial"/>
                <a:cs typeface="Arial"/>
                <a:sym typeface="Arial"/>
              </a:rPr>
              <a:t>The Art of the Flow - Doing is Being</a:t>
            </a:r>
            <a:endParaRPr sz="1400" b="0" i="0" u="none" strike="noStrike" cap="none">
              <a:solidFill>
                <a:srgbClr val="000000"/>
              </a:solidFill>
              <a:latin typeface="Helvetica Neue Light"/>
              <a:ea typeface="Helvetica Neue Light"/>
              <a:cs typeface="Helvetica Neue Light"/>
              <a:sym typeface="Helvetica Neue Light"/>
            </a:endParaRPr>
          </a:p>
        </p:txBody>
      </p:sp>
      <p:sp>
        <p:nvSpPr>
          <p:cNvPr id="118" name="Google Shape;118;p4"/>
          <p:cNvSpPr txBox="1"/>
          <p:nvPr/>
        </p:nvSpPr>
        <p:spPr>
          <a:xfrm>
            <a:off x="309625" y="619299"/>
            <a:ext cx="4432500" cy="3873187"/>
          </a:xfrm>
          <a:prstGeom prst="rect">
            <a:avLst/>
          </a:prstGeom>
          <a:noFill/>
          <a:ln>
            <a:noFill/>
          </a:ln>
        </p:spPr>
        <p:txBody>
          <a:bodyPr spcFirstLastPara="1" wrap="square" lIns="91425" tIns="91425" rIns="91425" bIns="91425" anchor="t" anchorCtr="0">
            <a:noAutofit/>
          </a:bodyPr>
          <a:lstStyle/>
          <a:p>
            <a:pPr marL="457200" marR="0" lvl="0" indent="-317500" algn="l" rtl="0">
              <a:lnSpc>
                <a:spcPct val="150000"/>
              </a:lnSpc>
              <a:spcBef>
                <a:spcPts val="0"/>
              </a:spcBef>
              <a:spcAft>
                <a:spcPts val="0"/>
              </a:spcAft>
              <a:buClr>
                <a:schemeClr val="dk1"/>
              </a:buClr>
              <a:buSzPts val="1400"/>
              <a:buFont typeface="Arial"/>
              <a:buChar char="●"/>
            </a:pPr>
            <a:r>
              <a:rPr lang="en" sz="1400" b="0" i="0" u="none" strike="noStrike" cap="none" dirty="0">
                <a:solidFill>
                  <a:schemeClr val="dk1"/>
                </a:solidFill>
                <a:latin typeface="Arial"/>
                <a:ea typeface="Arial"/>
                <a:cs typeface="Arial"/>
                <a:sym typeface="Arial"/>
              </a:rPr>
              <a:t>“Doing” - Delivery of Value</a:t>
            </a:r>
            <a:endParaRPr sz="1400" b="0" i="0" u="none" strike="noStrike" cap="none" dirty="0">
              <a:solidFill>
                <a:schemeClr val="dk1"/>
              </a:solidFill>
              <a:latin typeface="Arial"/>
              <a:ea typeface="Arial"/>
              <a:cs typeface="Arial"/>
              <a:sym typeface="Arial"/>
            </a:endParaRPr>
          </a:p>
          <a:p>
            <a:pPr marL="457200" marR="0" lvl="0" indent="-317500" algn="l" rtl="0">
              <a:lnSpc>
                <a:spcPct val="150000"/>
              </a:lnSpc>
              <a:spcBef>
                <a:spcPts val="0"/>
              </a:spcBef>
              <a:spcAft>
                <a:spcPts val="0"/>
              </a:spcAft>
              <a:buClr>
                <a:schemeClr val="dk1"/>
              </a:buClr>
              <a:buSzPts val="1400"/>
              <a:buFont typeface="Arial"/>
              <a:buChar char="●"/>
            </a:pPr>
            <a:r>
              <a:rPr lang="en" sz="1400" b="0" i="0" u="none" strike="noStrike" cap="none" dirty="0">
                <a:solidFill>
                  <a:schemeClr val="dk1"/>
                </a:solidFill>
                <a:latin typeface="Arial"/>
                <a:ea typeface="Arial"/>
                <a:cs typeface="Arial"/>
                <a:sym typeface="Arial"/>
              </a:rPr>
              <a:t>JIRA Board - Visual tools </a:t>
            </a:r>
            <a:r>
              <a:rPr lang="en" sz="1400" b="0" i="0" u="sng" strike="noStrike" cap="none" dirty="0">
                <a:solidFill>
                  <a:schemeClr val="dk1"/>
                </a:solidFill>
                <a:latin typeface="Arial"/>
                <a:ea typeface="Arial"/>
                <a:cs typeface="Arial"/>
                <a:sym typeface="Arial"/>
              </a:rPr>
              <a:t>track value</a:t>
            </a:r>
            <a:r>
              <a:rPr lang="en" sz="1400" b="0" i="0" u="none" strike="noStrike" cap="none" dirty="0">
                <a:solidFill>
                  <a:schemeClr val="dk1"/>
                </a:solidFill>
                <a:latin typeface="Arial"/>
                <a:ea typeface="Arial"/>
                <a:cs typeface="Arial"/>
                <a:sym typeface="Arial"/>
              </a:rPr>
              <a:t> of deliverables</a:t>
            </a:r>
            <a:endParaRPr sz="1400" b="0" i="0" u="none" strike="noStrike" cap="none" dirty="0">
              <a:solidFill>
                <a:schemeClr val="dk1"/>
              </a:solidFill>
              <a:latin typeface="Arial"/>
              <a:ea typeface="Arial"/>
              <a:cs typeface="Arial"/>
              <a:sym typeface="Arial"/>
            </a:endParaRPr>
          </a:p>
          <a:p>
            <a:pPr marL="457200" marR="0" lvl="0" indent="-317500" algn="l" rtl="0">
              <a:lnSpc>
                <a:spcPct val="150000"/>
              </a:lnSpc>
              <a:spcBef>
                <a:spcPts val="0"/>
              </a:spcBef>
              <a:spcAft>
                <a:spcPts val="0"/>
              </a:spcAft>
              <a:buClr>
                <a:schemeClr val="dk1"/>
              </a:buClr>
              <a:buSzPts val="1400"/>
              <a:buFont typeface="Arial"/>
              <a:buChar char="●"/>
            </a:pPr>
            <a:r>
              <a:rPr lang="en" dirty="0">
                <a:solidFill>
                  <a:schemeClr val="dk1"/>
                </a:solidFill>
              </a:rPr>
              <a:t>Solutions &amp; i</a:t>
            </a:r>
            <a:r>
              <a:rPr lang="en" sz="1400" b="0" i="0" u="none" strike="noStrike" cap="none" dirty="0">
                <a:solidFill>
                  <a:schemeClr val="dk1"/>
                </a:solidFill>
                <a:latin typeface="Arial"/>
                <a:ea typeface="Arial"/>
                <a:cs typeface="Arial"/>
                <a:sym typeface="Arial"/>
              </a:rPr>
              <a:t>deas deliver value from end-to-end</a:t>
            </a:r>
            <a:endParaRPr sz="1400" b="0" i="0" u="none" strike="noStrike" cap="none" dirty="0">
              <a:solidFill>
                <a:schemeClr val="dk1"/>
              </a:solidFill>
              <a:latin typeface="Arial"/>
              <a:ea typeface="Arial"/>
              <a:cs typeface="Arial"/>
              <a:sym typeface="Arial"/>
            </a:endParaRPr>
          </a:p>
          <a:p>
            <a:pPr marL="914400" marR="0" lvl="1" indent="-317500" algn="l" rtl="0">
              <a:lnSpc>
                <a:spcPct val="150000"/>
              </a:lnSpc>
              <a:spcBef>
                <a:spcPts val="0"/>
              </a:spcBef>
              <a:spcAft>
                <a:spcPts val="0"/>
              </a:spcAft>
              <a:buClr>
                <a:schemeClr val="dk1"/>
              </a:buClr>
              <a:buSzPts val="1400"/>
              <a:buFont typeface="Arial"/>
              <a:buChar char="○"/>
            </a:pPr>
            <a:r>
              <a:rPr lang="en" dirty="0">
                <a:solidFill>
                  <a:schemeClr val="dk1"/>
                </a:solidFill>
              </a:rPr>
              <a:t>if not preserved, or available</a:t>
            </a:r>
            <a:r>
              <a:rPr lang="en" sz="1400" b="0" i="0" u="none" strike="noStrike" cap="none" dirty="0">
                <a:solidFill>
                  <a:schemeClr val="dk1"/>
                </a:solidFill>
                <a:latin typeface="Arial"/>
                <a:ea typeface="Arial"/>
                <a:cs typeface="Arial"/>
                <a:sym typeface="Arial"/>
              </a:rPr>
              <a:t>, </a:t>
            </a:r>
            <a:r>
              <a:rPr lang="en" dirty="0">
                <a:solidFill>
                  <a:schemeClr val="dk1"/>
                </a:solidFill>
              </a:rPr>
              <a:t>diminish value</a:t>
            </a:r>
            <a:endParaRPr dirty="0"/>
          </a:p>
          <a:p>
            <a:pPr marL="457200" marR="0" lvl="0" indent="-317500" algn="l" rtl="0">
              <a:lnSpc>
                <a:spcPct val="150000"/>
              </a:lnSpc>
              <a:spcBef>
                <a:spcPts val="0"/>
              </a:spcBef>
              <a:spcAft>
                <a:spcPts val="0"/>
              </a:spcAft>
              <a:buClr>
                <a:schemeClr val="dk1"/>
              </a:buClr>
              <a:buSzPts val="1400"/>
              <a:buFont typeface="Arial"/>
              <a:buChar char="●"/>
            </a:pPr>
            <a:r>
              <a:rPr lang="en" sz="1400" b="0" i="0" u="none" strike="noStrike" cap="none" dirty="0">
                <a:solidFill>
                  <a:schemeClr val="dk1"/>
                </a:solidFill>
                <a:latin typeface="Arial"/>
                <a:ea typeface="Arial"/>
                <a:cs typeface="Arial"/>
                <a:sym typeface="Arial"/>
              </a:rPr>
              <a:t>Daily standups (reviews) are designed to maintain value, expose and remedy impediments (roadblocks) </a:t>
            </a:r>
            <a:endParaRPr dirty="0"/>
          </a:p>
          <a:p>
            <a:pPr marL="457200" marR="0" lvl="0" indent="-317500" algn="l" rtl="0">
              <a:lnSpc>
                <a:spcPct val="150000"/>
              </a:lnSpc>
              <a:spcBef>
                <a:spcPts val="0"/>
              </a:spcBef>
              <a:spcAft>
                <a:spcPts val="0"/>
              </a:spcAft>
              <a:buClr>
                <a:schemeClr val="dk1"/>
              </a:buClr>
              <a:buSzPts val="1400"/>
              <a:buFont typeface="Arial"/>
              <a:buChar char="●"/>
            </a:pPr>
            <a:r>
              <a:rPr lang="en" sz="1400" b="0" i="0" u="none" strike="noStrike" cap="none" dirty="0">
                <a:solidFill>
                  <a:schemeClr val="dk1"/>
                </a:solidFill>
                <a:latin typeface="Arial"/>
                <a:ea typeface="Arial"/>
                <a:cs typeface="Arial"/>
                <a:sym typeface="Arial"/>
              </a:rPr>
              <a:t>Successes are celebrated by achievements (deliverables), with a safe space for feedback and praise</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p:txBody>
      </p:sp>
      <p:pic>
        <p:nvPicPr>
          <p:cNvPr id="119" name="Google Shape;119;p4"/>
          <p:cNvPicPr preferRelativeResize="0"/>
          <p:nvPr/>
        </p:nvPicPr>
        <p:blipFill rotWithShape="1">
          <a:blip r:embed="rId3">
            <a:alphaModFix/>
          </a:blip>
          <a:srcRect/>
          <a:stretch/>
        </p:blipFill>
        <p:spPr>
          <a:xfrm>
            <a:off x="5585650" y="234604"/>
            <a:ext cx="2845475" cy="1261975"/>
          </a:xfrm>
          <a:prstGeom prst="rect">
            <a:avLst/>
          </a:prstGeom>
          <a:noFill/>
          <a:ln>
            <a:noFill/>
          </a:ln>
        </p:spPr>
      </p:pic>
      <p:sp>
        <p:nvSpPr>
          <p:cNvPr id="120" name="Google Shape;120;p4"/>
          <p:cNvSpPr txBox="1"/>
          <p:nvPr/>
        </p:nvSpPr>
        <p:spPr>
          <a:xfrm>
            <a:off x="6903700" y="4938200"/>
            <a:ext cx="2240400" cy="205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600"/>
              <a:buFont typeface="Arial"/>
              <a:buNone/>
            </a:pPr>
            <a:r>
              <a:rPr lang="en" sz="600">
                <a:solidFill>
                  <a:schemeClr val="dk1"/>
                </a:solidFill>
                <a:latin typeface="Helvetica Neue Light"/>
                <a:ea typeface="Helvetica Neue Light"/>
                <a:cs typeface="Helvetica Neue Light"/>
                <a:sym typeface="Helvetica Neue Light"/>
              </a:rPr>
              <a:t>Source: Ebbinghaus - Wikipedia</a:t>
            </a:r>
            <a:endParaRPr sz="600" b="0" i="0" u="none" strike="noStrike" cap="none">
              <a:solidFill>
                <a:schemeClr val="dk1"/>
              </a:solidFill>
              <a:latin typeface="Helvetica Neue Light"/>
              <a:ea typeface="Helvetica Neue Light"/>
              <a:cs typeface="Helvetica Neue Light"/>
              <a:sym typeface="Helvetica Neue Light"/>
            </a:endParaRPr>
          </a:p>
        </p:txBody>
      </p:sp>
      <p:pic>
        <p:nvPicPr>
          <p:cNvPr id="121" name="Google Shape;121;p4"/>
          <p:cNvPicPr preferRelativeResize="0"/>
          <p:nvPr/>
        </p:nvPicPr>
        <p:blipFill>
          <a:blip r:embed="rId4">
            <a:alphaModFix/>
          </a:blip>
          <a:stretch>
            <a:fillRect/>
          </a:stretch>
        </p:blipFill>
        <p:spPr>
          <a:xfrm>
            <a:off x="4894525" y="1648979"/>
            <a:ext cx="4097076" cy="256419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6"/>
          <p:cNvSpPr txBox="1"/>
          <p:nvPr/>
        </p:nvSpPr>
        <p:spPr>
          <a:xfrm>
            <a:off x="309625" y="619300"/>
            <a:ext cx="8154900" cy="30000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chemeClr val="dk1"/>
              </a:buClr>
              <a:buSzPts val="1400"/>
              <a:buFont typeface="Arial"/>
              <a:buChar char="●"/>
            </a:pPr>
            <a:r>
              <a:rPr lang="en" sz="1400" b="0" i="0" u="none" strike="noStrike" cap="none">
                <a:solidFill>
                  <a:schemeClr val="dk1"/>
                </a:solidFill>
                <a:latin typeface="Arial"/>
                <a:ea typeface="Arial"/>
                <a:cs typeface="Arial"/>
                <a:sym typeface="Arial"/>
              </a:rPr>
              <a:t>Doing something not challenging, that does not require skill </a:t>
            </a:r>
            <a:r>
              <a:rPr lang="en" u="sng">
                <a:solidFill>
                  <a:schemeClr val="dk1"/>
                </a:solidFill>
              </a:rPr>
              <a:t>leads to</a:t>
            </a:r>
            <a:r>
              <a:rPr lang="en" sz="1400" b="0" i="0" u="sng" strike="noStrike" cap="none">
                <a:solidFill>
                  <a:schemeClr val="dk1"/>
                </a:solidFill>
                <a:latin typeface="Arial"/>
                <a:ea typeface="Arial"/>
                <a:cs typeface="Arial"/>
                <a:sym typeface="Arial"/>
              </a:rPr>
              <a:t> boredom</a:t>
            </a:r>
            <a:r>
              <a:rPr lang="en" sz="1400" b="0" i="0" u="none" strike="noStrike" cap="none">
                <a:solidFill>
                  <a:schemeClr val="dk1"/>
                </a:solidFill>
                <a:latin typeface="Arial"/>
                <a:ea typeface="Arial"/>
                <a:cs typeface="Arial"/>
                <a:sym typeface="Arial"/>
              </a:rPr>
              <a:t>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
                <a:solidFill>
                  <a:schemeClr val="dk1"/>
                </a:solidFill>
              </a:rPr>
              <a:t>So</a:t>
            </a:r>
            <a:r>
              <a:rPr lang="en" sz="1400" b="0" i="0" u="none" strike="noStrike" cap="none">
                <a:solidFill>
                  <a:schemeClr val="dk1"/>
                </a:solidFill>
                <a:latin typeface="Arial"/>
                <a:ea typeface="Arial"/>
                <a:cs typeface="Arial"/>
                <a:sym typeface="Arial"/>
              </a:rPr>
              <a:t>mething super-challenging, </a:t>
            </a:r>
            <a:r>
              <a:rPr lang="en">
                <a:solidFill>
                  <a:schemeClr val="dk1"/>
                </a:solidFill>
              </a:rPr>
              <a:t>managed entirely by one’s self</a:t>
            </a:r>
            <a:r>
              <a:rPr lang="en" sz="1400" b="0" i="0" u="none" strike="noStrike" cap="none">
                <a:solidFill>
                  <a:schemeClr val="dk1"/>
                </a:solidFill>
                <a:latin typeface="Arial"/>
                <a:ea typeface="Arial"/>
                <a:cs typeface="Arial"/>
                <a:sym typeface="Arial"/>
              </a:rPr>
              <a:t> </a:t>
            </a:r>
            <a:r>
              <a:rPr lang="en" u="sng">
                <a:solidFill>
                  <a:schemeClr val="dk1"/>
                </a:solidFill>
              </a:rPr>
              <a:t>leads to</a:t>
            </a:r>
            <a:r>
              <a:rPr lang="en" sz="1400" b="0" i="0" u="sng" strike="noStrike" cap="none">
                <a:solidFill>
                  <a:schemeClr val="dk1"/>
                </a:solidFill>
                <a:latin typeface="Arial"/>
                <a:ea typeface="Arial"/>
                <a:cs typeface="Arial"/>
                <a:sym typeface="Arial"/>
              </a:rPr>
              <a:t> anxiety</a:t>
            </a:r>
            <a:endParaRPr u="sng"/>
          </a:p>
          <a:p>
            <a:pPr marL="457200" marR="0" lvl="0" indent="-22860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 sz="1400" b="0" i="0" u="none" strike="noStrike" cap="none">
                <a:solidFill>
                  <a:schemeClr val="dk1"/>
                </a:solidFill>
                <a:latin typeface="Arial"/>
                <a:ea typeface="Arial"/>
                <a:cs typeface="Arial"/>
                <a:sym typeface="Arial"/>
              </a:rPr>
              <a:t>Without the support of the team and servant leadership, anxiety is all-consuming – a productivity killer</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
                <a:solidFill>
                  <a:schemeClr val="dk1"/>
                </a:solidFill>
              </a:rPr>
              <a:t>Equality</a:t>
            </a:r>
            <a:endParaRPr sz="1400" b="1" i="0" u="none" strike="noStrike" cap="none">
              <a:solidFill>
                <a:srgbClr val="000000"/>
              </a:solidFill>
              <a:latin typeface="Arial"/>
              <a:ea typeface="Arial"/>
              <a:cs typeface="Arial"/>
              <a:sym typeface="Arial"/>
            </a:endParaRPr>
          </a:p>
        </p:txBody>
      </p:sp>
      <p:pic>
        <p:nvPicPr>
          <p:cNvPr id="127" name="Google Shape;127;p6"/>
          <p:cNvPicPr preferRelativeResize="0"/>
          <p:nvPr/>
        </p:nvPicPr>
        <p:blipFill rotWithShape="1">
          <a:blip r:embed="rId3">
            <a:alphaModFix/>
          </a:blip>
          <a:srcRect/>
          <a:stretch/>
        </p:blipFill>
        <p:spPr>
          <a:xfrm>
            <a:off x="2171699" y="2519570"/>
            <a:ext cx="4716799" cy="2236980"/>
          </a:xfrm>
          <a:prstGeom prst="rect">
            <a:avLst/>
          </a:prstGeom>
          <a:noFill/>
          <a:ln>
            <a:noFill/>
          </a:ln>
        </p:spPr>
      </p:pic>
      <p:sp>
        <p:nvSpPr>
          <p:cNvPr id="128" name="Google Shape;128;p6"/>
          <p:cNvSpPr txBox="1"/>
          <p:nvPr/>
        </p:nvSpPr>
        <p:spPr>
          <a:xfrm>
            <a:off x="337575" y="0"/>
            <a:ext cx="8737200" cy="6528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800"/>
              <a:buFont typeface="Arial"/>
              <a:buNone/>
            </a:pPr>
            <a:r>
              <a:rPr lang="en" sz="1800" b="1" i="0" u="none" strike="noStrike" cap="none">
                <a:solidFill>
                  <a:schemeClr val="dk1"/>
                </a:solidFill>
                <a:latin typeface="Arial"/>
                <a:ea typeface="Arial"/>
                <a:cs typeface="Arial"/>
                <a:sym typeface="Arial"/>
              </a:rPr>
              <a:t>The Art of the Flow - Doing is Being</a:t>
            </a:r>
            <a:endParaRPr sz="1400" b="0" i="0" u="none" strike="noStrike" cap="none">
              <a:solidFill>
                <a:srgbClr val="000000"/>
              </a:solidFill>
              <a:latin typeface="Helvetica Neue Light"/>
              <a:ea typeface="Helvetica Neue Light"/>
              <a:cs typeface="Helvetica Neue Light"/>
              <a:sym typeface="Helvetica Neue Light"/>
            </a:endParaRPr>
          </a:p>
        </p:txBody>
      </p:sp>
      <p:sp>
        <p:nvSpPr>
          <p:cNvPr id="129" name="Google Shape;129;p6"/>
          <p:cNvSpPr txBox="1"/>
          <p:nvPr/>
        </p:nvSpPr>
        <p:spPr>
          <a:xfrm>
            <a:off x="6903700" y="4938200"/>
            <a:ext cx="2240400" cy="205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Helvetica Neue Light"/>
                <a:ea typeface="Helvetica Neue Light"/>
                <a:cs typeface="Helvetica Neue Light"/>
                <a:sym typeface="Helvetica Neue Light"/>
              </a:rPr>
              <a:t>Source: </a:t>
            </a:r>
            <a:r>
              <a:rPr lang="en" sz="600" b="0" i="0" u="sng" strike="noStrike" cap="none">
                <a:solidFill>
                  <a:schemeClr val="hlink"/>
                </a:solidFill>
                <a:latin typeface="Helvetica Neue Light"/>
                <a:ea typeface="Helvetica Neue Light"/>
                <a:cs typeface="Helvetica Neue Light"/>
                <a:sym typeface="Helvetica Neue Light"/>
                <a:hlinkClick r:id="rId4"/>
              </a:rPr>
              <a:t>Shu Ha Ri - Joyce Vargas</a:t>
            </a:r>
            <a:endParaRPr sz="6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8"/>
          <p:cNvSpPr txBox="1"/>
          <p:nvPr/>
        </p:nvSpPr>
        <p:spPr>
          <a:xfrm>
            <a:off x="309625" y="0"/>
            <a:ext cx="8737200" cy="6528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800"/>
              <a:buFont typeface="Arial"/>
              <a:buNone/>
            </a:pPr>
            <a:r>
              <a:rPr lang="en" sz="1800" b="1" i="0" u="none" strike="noStrike" cap="none">
                <a:solidFill>
                  <a:schemeClr val="dk1"/>
                </a:solidFill>
                <a:latin typeface="Arial"/>
                <a:ea typeface="Arial"/>
                <a:cs typeface="Arial"/>
                <a:sym typeface="Arial"/>
              </a:rPr>
              <a:t>(Team) - The Art of the Flow - </a:t>
            </a:r>
            <a:endParaRPr sz="1800" b="0" i="0" u="none" strike="noStrike" cap="none">
              <a:solidFill>
                <a:srgbClr val="000000"/>
              </a:solidFill>
              <a:latin typeface="Helvetica Neue Light"/>
              <a:ea typeface="Helvetica Neue Light"/>
              <a:cs typeface="Helvetica Neue Light"/>
              <a:sym typeface="Helvetica Neue Light"/>
            </a:endParaRPr>
          </a:p>
        </p:txBody>
      </p:sp>
      <p:pic>
        <p:nvPicPr>
          <p:cNvPr id="135" name="Google Shape;135;p8"/>
          <p:cNvPicPr preferRelativeResize="0"/>
          <p:nvPr/>
        </p:nvPicPr>
        <p:blipFill rotWithShape="1">
          <a:blip r:embed="rId3">
            <a:alphaModFix/>
          </a:blip>
          <a:srcRect/>
          <a:stretch/>
        </p:blipFill>
        <p:spPr>
          <a:xfrm>
            <a:off x="4546275" y="1002325"/>
            <a:ext cx="4267100" cy="2822820"/>
          </a:xfrm>
          <a:prstGeom prst="rect">
            <a:avLst/>
          </a:prstGeom>
          <a:noFill/>
          <a:ln>
            <a:noFill/>
          </a:ln>
        </p:spPr>
      </p:pic>
      <p:sp>
        <p:nvSpPr>
          <p:cNvPr id="136" name="Google Shape;136;p8"/>
          <p:cNvSpPr txBox="1"/>
          <p:nvPr/>
        </p:nvSpPr>
        <p:spPr>
          <a:xfrm>
            <a:off x="6903700" y="4938200"/>
            <a:ext cx="2240400" cy="205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rgbClr val="000000"/>
                </a:solidFill>
                <a:latin typeface="Helvetica Neue Light"/>
                <a:ea typeface="Helvetica Neue Light"/>
                <a:cs typeface="Helvetica Neue Light"/>
                <a:sym typeface="Helvetica Neue Light"/>
              </a:rPr>
              <a:t>Source: </a:t>
            </a:r>
            <a:r>
              <a:rPr lang="en" sz="600" b="0" i="0" u="sng" strike="noStrike" cap="none">
                <a:solidFill>
                  <a:schemeClr val="hlink"/>
                </a:solidFill>
                <a:latin typeface="Helvetica Neue Light"/>
                <a:ea typeface="Helvetica Neue Light"/>
                <a:cs typeface="Helvetica Neue Light"/>
                <a:sym typeface="Helvetica Neue Light"/>
                <a:hlinkClick r:id="rId4"/>
              </a:rPr>
              <a:t>Shu Ha Ri - Joyce Vargas</a:t>
            </a:r>
            <a:endParaRPr sz="600" b="0" i="0" u="none" strike="noStrike" cap="none">
              <a:solidFill>
                <a:srgbClr val="000000"/>
              </a:solidFill>
              <a:latin typeface="Helvetica Neue Light"/>
              <a:ea typeface="Helvetica Neue Light"/>
              <a:cs typeface="Helvetica Neue Light"/>
              <a:sym typeface="Helvetica Neue Light"/>
            </a:endParaRPr>
          </a:p>
        </p:txBody>
      </p:sp>
      <p:sp>
        <p:nvSpPr>
          <p:cNvPr id="137" name="Google Shape;137;p8"/>
          <p:cNvSpPr txBox="1"/>
          <p:nvPr/>
        </p:nvSpPr>
        <p:spPr>
          <a:xfrm>
            <a:off x="99391" y="857250"/>
            <a:ext cx="4195834"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800"/>
              <a:buFont typeface="Arial"/>
              <a:buNone/>
            </a:pPr>
            <a:r>
              <a:rPr lang="en" sz="1800" b="1">
                <a:solidFill>
                  <a:schemeClr val="dk1"/>
                </a:solidFill>
              </a:rPr>
              <a:t>Continuous Improvement</a:t>
            </a:r>
            <a:endParaRPr sz="1800" b="1">
              <a:solidFill>
                <a:schemeClr val="dk1"/>
              </a:solidFill>
            </a:endParaRPr>
          </a:p>
          <a:p>
            <a:pPr marL="0" lvl="0" indent="0" algn="l" rtl="0">
              <a:lnSpc>
                <a:spcPct val="115000"/>
              </a:lnSpc>
              <a:spcBef>
                <a:spcPts val="0"/>
              </a:spcBef>
              <a:spcAft>
                <a:spcPts val="0"/>
              </a:spcAft>
              <a:buClr>
                <a:srgbClr val="000000"/>
              </a:buClr>
              <a:buSzPts val="1800"/>
              <a:buFont typeface="Arial"/>
              <a:buNone/>
            </a:pPr>
            <a:endParaRPr sz="1800" b="1" u="sng">
              <a:solidFill>
                <a:schemeClr val="dk1"/>
              </a:solidFill>
            </a:endParaRPr>
          </a:p>
          <a:p>
            <a:pPr marL="0" lvl="0" indent="0" algn="l" rtl="0">
              <a:lnSpc>
                <a:spcPct val="115000"/>
              </a:lnSpc>
              <a:spcBef>
                <a:spcPts val="0"/>
              </a:spcBef>
              <a:spcAft>
                <a:spcPts val="0"/>
              </a:spcAft>
              <a:buClr>
                <a:srgbClr val="000000"/>
              </a:buClr>
              <a:buSzPts val="1400"/>
              <a:buFont typeface="Arial"/>
              <a:buNone/>
            </a:pPr>
            <a:r>
              <a:rPr lang="en" b="1">
                <a:solidFill>
                  <a:schemeClr val="accent5"/>
                </a:solidFill>
              </a:rPr>
              <a:t>Agile is designed for flexibility in a changing environment. </a:t>
            </a:r>
            <a:endParaRPr b="1">
              <a:solidFill>
                <a:schemeClr val="accent5"/>
              </a:solidFill>
            </a:endParaRPr>
          </a:p>
          <a:p>
            <a:pPr marL="0" lvl="0" indent="0" algn="l" rtl="0">
              <a:lnSpc>
                <a:spcPct val="115000"/>
              </a:lnSpc>
              <a:spcBef>
                <a:spcPts val="0"/>
              </a:spcBef>
              <a:spcAft>
                <a:spcPts val="0"/>
              </a:spcAft>
              <a:buClr>
                <a:srgbClr val="000000"/>
              </a:buClr>
              <a:buSzPts val="1400"/>
              <a:buFont typeface="Arial"/>
              <a:buNone/>
            </a:pPr>
            <a:endParaRPr b="1">
              <a:solidFill>
                <a:schemeClr val="accent5"/>
              </a:solidFill>
            </a:endParaRPr>
          </a:p>
          <a:p>
            <a:pPr marL="0" marR="0" lvl="0" indent="0" algn="l" rtl="0">
              <a:lnSpc>
                <a:spcPct val="115000"/>
              </a:lnSpc>
              <a:spcBef>
                <a:spcPts val="0"/>
              </a:spcBef>
              <a:spcAft>
                <a:spcPts val="0"/>
              </a:spcAft>
              <a:buClr>
                <a:srgbClr val="000000"/>
              </a:buClr>
              <a:buSzPts val="1400"/>
              <a:buFont typeface="Arial"/>
              <a:buNone/>
            </a:pPr>
            <a:r>
              <a:rPr lang="en">
                <a:solidFill>
                  <a:schemeClr val="dk1"/>
                </a:solidFill>
              </a:rPr>
              <a:t>There is no absolute and final</a:t>
            </a:r>
            <a:r>
              <a:rPr lang="en" sz="1400" b="0" i="0" u="none" strike="noStrike" cap="none">
                <a:solidFill>
                  <a:schemeClr val="dk1"/>
                </a:solidFill>
                <a:latin typeface="Arial"/>
                <a:ea typeface="Arial"/>
                <a:cs typeface="Arial"/>
                <a:sym typeface="Arial"/>
              </a:rPr>
              <a:t> destination for the team. </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endParaRPr>
              <a:solidFill>
                <a:schemeClr val="dk1"/>
              </a:solidFill>
            </a:endParaRPr>
          </a:p>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chemeClr val="dk1"/>
                </a:solidFill>
                <a:latin typeface="Arial"/>
                <a:ea typeface="Arial"/>
                <a:cs typeface="Arial"/>
                <a:sym typeface="Arial"/>
              </a:rPr>
              <a:t>The work does not end</a:t>
            </a:r>
            <a:r>
              <a:rPr lang="en">
                <a:solidFill>
                  <a:schemeClr val="dk1"/>
                </a:solidFill>
              </a:rPr>
              <a:t> at delivery</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chemeClr val="dk1"/>
                </a:solidFill>
                <a:latin typeface="Arial"/>
                <a:ea typeface="Arial"/>
                <a:cs typeface="Arial"/>
                <a:sym typeface="Arial"/>
              </a:rPr>
              <a:t>We </a:t>
            </a:r>
            <a:r>
              <a:rPr lang="en" sz="1400" b="0" i="0" u="sng" strike="noStrike" cap="none">
                <a:solidFill>
                  <a:schemeClr val="dk1"/>
                </a:solidFill>
                <a:latin typeface="Arial"/>
                <a:ea typeface="Arial"/>
                <a:cs typeface="Arial"/>
                <a:sym typeface="Arial"/>
              </a:rPr>
              <a:t>all</a:t>
            </a:r>
            <a:r>
              <a:rPr lang="en" sz="1400" b="0" i="0" u="none" strike="noStrike" cap="none">
                <a:solidFill>
                  <a:schemeClr val="dk1"/>
                </a:solidFill>
                <a:latin typeface="Arial"/>
                <a:ea typeface="Arial"/>
                <a:cs typeface="Arial"/>
                <a:sym typeface="Arial"/>
              </a:rPr>
              <a:t> have ambitious goals with our projects  </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chemeClr val="dk1"/>
                </a:solidFill>
                <a:latin typeface="Arial"/>
                <a:ea typeface="Arial"/>
                <a:cs typeface="Arial"/>
                <a:sym typeface="Arial"/>
              </a:rPr>
              <a:t>Our skills get better as we gain mastery of the terrain - and co</a:t>
            </a:r>
            <a:r>
              <a:rPr lang="en">
                <a:solidFill>
                  <a:schemeClr val="dk1"/>
                </a:solidFill>
              </a:rPr>
              <a:t>ntinue.</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endParaRPr sz="1400" b="1"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endParaRPr sz="1400" b="1" i="0" u="none" strike="noStrike" cap="none">
              <a:solidFill>
                <a:schemeClr val="accent5"/>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endParaRPr sz="1400" b="1" i="0" u="none" strike="noStrike" cap="none">
              <a:solidFill>
                <a:schemeClr val="accent5"/>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endParaRPr sz="1400" b="1"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789</TotalTime>
  <Words>3157</Words>
  <Application>Microsoft Office PowerPoint</Application>
  <PresentationFormat>On-screen Show (16:9)</PresentationFormat>
  <Paragraphs>395</Paragraphs>
  <Slides>37</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Helvetica Neue Light</vt:lpstr>
      <vt:lpstr>Roboto</vt:lpstr>
      <vt:lpstr>Calibri</vt:lpstr>
      <vt:lpstr>Noto Sans Symbols</vt:lpstr>
      <vt:lpstr>Average</vt:lpstr>
      <vt:lpstr>Helvetica Neue</vt:lpstr>
      <vt:lpstr>Arial</vt:lpstr>
      <vt:lpstr>Oswald</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Development - How Do Teams Form?</vt:lpstr>
      <vt:lpstr>Stages of Team Development </vt:lpstr>
      <vt:lpstr>Stages of Team Development </vt:lpstr>
      <vt:lpstr>Stages of Team Development </vt:lpstr>
      <vt:lpstr>Stages of Team Development </vt:lpstr>
      <vt:lpstr>Stages of Team Development </vt:lpstr>
      <vt:lpstr>Stages of Team Development </vt:lpstr>
      <vt:lpstr>PowerPoint Presentation</vt:lpstr>
      <vt:lpstr>Path to Agility - “Just get started, then get better” - A. Hudson</vt:lpstr>
      <vt:lpstr>Path to Agility - Project Conception &amp; Kickoff</vt:lpstr>
      <vt:lpstr>PowerPoint Presentation</vt:lpstr>
      <vt:lpstr>PowerPoint Presentation</vt:lpstr>
      <vt:lpstr>As we get bigger… How do we scale scrum without losing strength? Multiple flavors of Scrum!</vt:lpstr>
      <vt:lpstr>Option: LeSS (Large-Scale Scrum) is Better? </vt:lpstr>
      <vt:lpstr>Option:  Scrum of Scrums is Better?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Graham Cohen</dc:creator>
  <cp:lastModifiedBy>Graham Cohen</cp:lastModifiedBy>
  <cp:revision>3</cp:revision>
  <dcterms:modified xsi:type="dcterms:W3CDTF">2022-11-18T16:34:20Z</dcterms:modified>
</cp:coreProperties>
</file>